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8"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1" d="100"/>
          <a:sy n="31" d="100"/>
        </p:scale>
        <p:origin x="-1596"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381638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9600" i="0" u="none" strike="noStrike" cap="none" dirty="0" smtClean="0">
                <a:solidFill>
                  <a:schemeClr val="accent5">
                    <a:lumMod val="75000"/>
                  </a:schemeClr>
                </a:solidFill>
                <a:latin typeface="Broadway" pitchFamily="82" charset="0"/>
                <a:ea typeface="Cambria"/>
                <a:cs typeface="Cambria"/>
                <a:sym typeface="Cambria"/>
              </a:rPr>
              <a:t>NOTICE WRITING</a:t>
            </a:r>
            <a:endParaRPr sz="9600" i="0" u="none" strike="noStrike" cap="none" dirty="0">
              <a:solidFill>
                <a:schemeClr val="accent5">
                  <a:lumMod val="75000"/>
                </a:schemeClr>
              </a:solidFill>
              <a:latin typeface="Broadway" pitchFamily="82" charset="0"/>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82" name="Google Shape;182;p10"/>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TOPIC/COURSE CODE-NAME/FACULTY/DEPT/COLLEGE</a:t>
            </a:r>
            <a:endParaRPr sz="1400" b="1" dirty="0">
              <a:solidFill>
                <a:schemeClr val="dk1"/>
              </a:solidFill>
              <a:latin typeface="Cambria"/>
              <a:ea typeface="Cambria"/>
              <a:cs typeface="Cambria"/>
              <a:sym typeface="Cambria"/>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84" name="Google Shape;184;p10"/>
          <p:cNvSpPr/>
          <p:nvPr/>
        </p:nvSpPr>
        <p:spPr>
          <a:xfrm>
            <a:off x="1188720" y="3171984"/>
            <a:ext cx="14721840" cy="6093936"/>
          </a:xfrm>
          <a:prstGeom prst="rect">
            <a:avLst/>
          </a:prstGeom>
          <a:noFill/>
          <a:ln>
            <a:noFill/>
          </a:ln>
        </p:spPr>
        <p:txBody>
          <a:bodyPr spcFirstLastPara="1" wrap="square" lIns="91425" tIns="45700" rIns="91425" bIns="45700" anchor="t" anchorCtr="0">
            <a:spAutoFit/>
          </a:bodyPr>
          <a:lstStyle/>
          <a:p>
            <a:pPr lvl="0"/>
            <a:r>
              <a:rPr lang="en-US" sz="4400" b="1" dirty="0">
                <a:solidFill>
                  <a:schemeClr val="dk1"/>
                </a:solidFill>
                <a:latin typeface="Arial" pitchFamily="34" charset="0"/>
                <a:ea typeface="Cambria"/>
                <a:cs typeface="Arial" pitchFamily="34" charset="0"/>
                <a:sym typeface="Cambria"/>
              </a:rPr>
              <a:t>1. Cultural and Academic Activities</a:t>
            </a:r>
          </a:p>
          <a:p>
            <a:pPr lvl="0"/>
            <a:endParaRPr lang="en-US" sz="4400" b="1" dirty="0">
              <a:solidFill>
                <a:schemeClr val="dk1"/>
              </a:solidFill>
              <a:latin typeface="Arial" pitchFamily="34" charset="0"/>
              <a:ea typeface="Cambria"/>
              <a:cs typeface="Arial" pitchFamily="34" charset="0"/>
              <a:sym typeface="Cambria"/>
            </a:endParaRPr>
          </a:p>
          <a:p>
            <a:pPr lvl="0"/>
            <a:r>
              <a:rPr lang="en-US" sz="4400" b="1" dirty="0">
                <a:solidFill>
                  <a:schemeClr val="dk1"/>
                </a:solidFill>
                <a:latin typeface="Arial" pitchFamily="34" charset="0"/>
                <a:ea typeface="Cambria"/>
                <a:cs typeface="Arial" pitchFamily="34" charset="0"/>
                <a:sym typeface="Cambria"/>
              </a:rPr>
              <a:t>(B) You are </a:t>
            </a:r>
            <a:r>
              <a:rPr lang="en-US" sz="4400" b="1" dirty="0" err="1">
                <a:solidFill>
                  <a:schemeClr val="dk1"/>
                </a:solidFill>
                <a:latin typeface="Arial" pitchFamily="34" charset="0"/>
                <a:ea typeface="Cambria"/>
                <a:cs typeface="Arial" pitchFamily="34" charset="0"/>
                <a:sym typeface="Cambria"/>
              </a:rPr>
              <a:t>Parth</a:t>
            </a:r>
            <a:r>
              <a:rPr lang="en-US" sz="4400" b="1" dirty="0">
                <a:solidFill>
                  <a:schemeClr val="dk1"/>
                </a:solidFill>
                <a:latin typeface="Arial" pitchFamily="34" charset="0"/>
                <a:ea typeface="Cambria"/>
                <a:cs typeface="Arial" pitchFamily="34" charset="0"/>
                <a:sym typeface="Cambria"/>
              </a:rPr>
              <a:t>/ </a:t>
            </a:r>
            <a:r>
              <a:rPr lang="en-US" sz="4400" b="1" dirty="0" err="1">
                <a:solidFill>
                  <a:schemeClr val="dk1"/>
                </a:solidFill>
                <a:latin typeface="Arial" pitchFamily="34" charset="0"/>
                <a:ea typeface="Cambria"/>
                <a:cs typeface="Arial" pitchFamily="34" charset="0"/>
                <a:sym typeface="Cambria"/>
              </a:rPr>
              <a:t>Pratha</a:t>
            </a:r>
            <a:r>
              <a:rPr lang="en-US" sz="4400" b="1" dirty="0">
                <a:solidFill>
                  <a:schemeClr val="dk1"/>
                </a:solidFill>
                <a:latin typeface="Arial" pitchFamily="34" charset="0"/>
                <a:ea typeface="Cambria"/>
                <a:cs typeface="Arial" pitchFamily="34" charset="0"/>
                <a:sym typeface="Cambria"/>
              </a:rPr>
              <a:t>, the Secretary of the Science </a:t>
            </a:r>
            <a:r>
              <a:rPr lang="en-US" sz="4400" b="1" dirty="0" smtClean="0">
                <a:solidFill>
                  <a:schemeClr val="dk1"/>
                </a:solidFill>
                <a:latin typeface="Arial" pitchFamily="34" charset="0"/>
                <a:ea typeface="Cambria"/>
                <a:cs typeface="Arial" pitchFamily="34" charset="0"/>
                <a:sym typeface="Cambria"/>
              </a:rPr>
              <a:t>Club of </a:t>
            </a:r>
            <a:r>
              <a:rPr lang="en-US" sz="4400" b="1" dirty="0">
                <a:solidFill>
                  <a:schemeClr val="dk1"/>
                </a:solidFill>
                <a:latin typeface="Arial" pitchFamily="34" charset="0"/>
                <a:ea typeface="Cambria"/>
                <a:cs typeface="Arial" pitchFamily="34" charset="0"/>
                <a:sym typeface="Cambria"/>
              </a:rPr>
              <a:t>your school. Write a notice in not more than 50 </a:t>
            </a:r>
            <a:r>
              <a:rPr lang="en-US" sz="4400" b="1" dirty="0" smtClean="0">
                <a:solidFill>
                  <a:schemeClr val="dk1"/>
                </a:solidFill>
                <a:latin typeface="Arial" pitchFamily="34" charset="0"/>
                <a:ea typeface="Cambria"/>
                <a:cs typeface="Arial" pitchFamily="34" charset="0"/>
                <a:sym typeface="Cambria"/>
              </a:rPr>
              <a:t>words informing </a:t>
            </a:r>
            <a:r>
              <a:rPr lang="en-US" sz="4400" b="1" dirty="0">
                <a:solidFill>
                  <a:schemeClr val="dk1"/>
                </a:solidFill>
                <a:latin typeface="Arial" pitchFamily="34" charset="0"/>
                <a:ea typeface="Cambria"/>
                <a:cs typeface="Arial" pitchFamily="34" charset="0"/>
                <a:sym typeface="Cambria"/>
              </a:rPr>
              <a:t>the students about an Inter School </a:t>
            </a:r>
            <a:r>
              <a:rPr lang="en-US" sz="4400" b="1" dirty="0" smtClean="0">
                <a:solidFill>
                  <a:schemeClr val="dk1"/>
                </a:solidFill>
                <a:latin typeface="Arial" pitchFamily="34" charset="0"/>
                <a:ea typeface="Cambria"/>
                <a:cs typeface="Arial" pitchFamily="34" charset="0"/>
                <a:sym typeface="Cambria"/>
              </a:rPr>
              <a:t>Science Exhibition </a:t>
            </a:r>
            <a:r>
              <a:rPr lang="en-US" sz="4400" b="1" dirty="0">
                <a:solidFill>
                  <a:schemeClr val="dk1"/>
                </a:solidFill>
                <a:latin typeface="Arial" pitchFamily="34" charset="0"/>
                <a:ea typeface="Cambria"/>
                <a:cs typeface="Arial" pitchFamily="34" charset="0"/>
                <a:sym typeface="Cambria"/>
              </a:rPr>
              <a:t>and encouraging them to participate in it.</a:t>
            </a:r>
            <a:endParaRPr sz="4400" b="1" i="0" u="none" strike="noStrike" cap="none" dirty="0">
              <a:solidFill>
                <a:schemeClr val="dk1"/>
              </a:solidFill>
              <a:latin typeface="Arial" pitchFamily="34" charset="0"/>
              <a:ea typeface="Cambria"/>
              <a:cs typeface="Arial" pitchFamily="34" charset="0"/>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8" name="Google Shape;179;p10"/>
          <p:cNvSpPr/>
          <p:nvPr/>
        </p:nvSpPr>
        <p:spPr>
          <a:xfrm>
            <a:off x="152400" y="94107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706880"/>
            <a:ext cx="16642080" cy="7376160"/>
          </a:xfrm>
        </p:spPr>
        <p:txBody>
          <a:bodyPr>
            <a:noAutofit/>
          </a:bodyPr>
          <a:lstStyle/>
          <a:p>
            <a:r>
              <a:rPr lang="en-US" b="1" dirty="0">
                <a:solidFill>
                  <a:srgbClr val="C00000"/>
                </a:solidFill>
                <a:latin typeface="Arial" pitchFamily="34" charset="0"/>
                <a:cs typeface="Arial" pitchFamily="34" charset="0"/>
              </a:rPr>
              <a:t>Science </a:t>
            </a:r>
            <a:r>
              <a:rPr lang="en-US" b="1" dirty="0" smtClean="0">
                <a:solidFill>
                  <a:srgbClr val="C00000"/>
                </a:solidFill>
                <a:latin typeface="Arial" pitchFamily="34" charset="0"/>
                <a:cs typeface="Arial" pitchFamily="34" charset="0"/>
              </a:rPr>
              <a:t>Club</a:t>
            </a:r>
          </a:p>
          <a:p>
            <a:r>
              <a:rPr lang="en-US" b="1" dirty="0" smtClean="0">
                <a:solidFill>
                  <a:srgbClr val="C00000"/>
                </a:solidFill>
                <a:latin typeface="Arial" pitchFamily="34" charset="0"/>
                <a:cs typeface="Arial" pitchFamily="34" charset="0"/>
              </a:rPr>
              <a:t>Gandhi </a:t>
            </a:r>
            <a:r>
              <a:rPr lang="en-US" b="1" dirty="0">
                <a:solidFill>
                  <a:srgbClr val="C00000"/>
                </a:solidFill>
                <a:latin typeface="Arial" pitchFamily="34" charset="0"/>
                <a:cs typeface="Arial" pitchFamily="34" charset="0"/>
              </a:rPr>
              <a:t>Memorial School, Kanpur</a:t>
            </a:r>
          </a:p>
          <a:p>
            <a:r>
              <a:rPr lang="en-US" b="1" dirty="0" smtClean="0">
                <a:solidFill>
                  <a:srgbClr val="C00000"/>
                </a:solidFill>
                <a:latin typeface="Arial" pitchFamily="34" charset="0"/>
                <a:cs typeface="Arial" pitchFamily="34" charset="0"/>
              </a:rPr>
              <a:t>NOTICE</a:t>
            </a:r>
          </a:p>
          <a:p>
            <a:pPr algn="l"/>
            <a:r>
              <a:rPr lang="en-US" b="1" dirty="0" smtClean="0">
                <a:solidFill>
                  <a:srgbClr val="C00000"/>
                </a:solidFill>
                <a:latin typeface="Arial" pitchFamily="34" charset="0"/>
                <a:cs typeface="Arial" pitchFamily="34" charset="0"/>
              </a:rPr>
              <a:t>    31st </a:t>
            </a:r>
            <a:r>
              <a:rPr lang="en-US" b="1" dirty="0">
                <a:solidFill>
                  <a:srgbClr val="C00000"/>
                </a:solidFill>
                <a:latin typeface="Arial" pitchFamily="34" charset="0"/>
                <a:cs typeface="Arial" pitchFamily="34" charset="0"/>
              </a:rPr>
              <a:t>August </a:t>
            </a:r>
            <a:r>
              <a:rPr lang="en-US" b="1" dirty="0" smtClean="0">
                <a:solidFill>
                  <a:srgbClr val="C00000"/>
                </a:solidFill>
                <a:latin typeface="Arial" pitchFamily="34" charset="0"/>
                <a:cs typeface="Arial" pitchFamily="34" charset="0"/>
              </a:rPr>
              <a:t>2023</a:t>
            </a:r>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INTER </a:t>
            </a:r>
            <a:r>
              <a:rPr lang="en-US" b="1" dirty="0">
                <a:solidFill>
                  <a:srgbClr val="C00000"/>
                </a:solidFill>
                <a:latin typeface="Arial" pitchFamily="34" charset="0"/>
                <a:cs typeface="Arial" pitchFamily="34" charset="0"/>
              </a:rPr>
              <a:t>SCHOOL SCIENCE </a:t>
            </a:r>
            <a:r>
              <a:rPr lang="en-US" b="1" dirty="0" smtClean="0">
                <a:solidFill>
                  <a:srgbClr val="C00000"/>
                </a:solidFill>
                <a:latin typeface="Arial" pitchFamily="34" charset="0"/>
                <a:cs typeface="Arial" pitchFamily="34" charset="0"/>
              </a:rPr>
              <a:t>EXHIBITION</a:t>
            </a:r>
          </a:p>
          <a:p>
            <a:pPr algn="l"/>
            <a:r>
              <a:rPr lang="en-US" b="1" dirty="0" smtClean="0">
                <a:solidFill>
                  <a:srgbClr val="C00000"/>
                </a:solidFill>
                <a:latin typeface="Arial" pitchFamily="34" charset="0"/>
                <a:cs typeface="Arial" pitchFamily="34" charset="0"/>
              </a:rPr>
              <a:t>    Bright </a:t>
            </a:r>
            <a:r>
              <a:rPr lang="en-US" b="1" dirty="0">
                <a:solidFill>
                  <a:srgbClr val="C00000"/>
                </a:solidFill>
                <a:latin typeface="Arial" pitchFamily="34" charset="0"/>
                <a:cs typeface="Arial" pitchFamily="34" charset="0"/>
              </a:rPr>
              <a:t>enterprising and intelligent students are </a:t>
            </a:r>
            <a:r>
              <a:rPr lang="en-US" b="1" dirty="0" smtClean="0">
                <a:solidFill>
                  <a:srgbClr val="C00000"/>
                </a:solidFill>
                <a:latin typeface="Arial" pitchFamily="34" charset="0"/>
                <a:cs typeface="Arial" pitchFamily="34" charset="0"/>
              </a:rPr>
              <a:t>invited to </a:t>
            </a:r>
            <a:r>
              <a:rPr lang="en-US" b="1" dirty="0">
                <a:solidFill>
                  <a:srgbClr val="C00000"/>
                </a:solidFill>
                <a:latin typeface="Arial" pitchFamily="34" charset="0"/>
                <a:cs typeface="Arial" pitchFamily="34" charset="0"/>
              </a:rPr>
              <a:t>participate in the Inter School Science Exhibition to </a:t>
            </a:r>
            <a:r>
              <a:rPr lang="en-US" b="1" dirty="0" smtClean="0">
                <a:solidFill>
                  <a:srgbClr val="C00000"/>
                </a:solidFill>
                <a:latin typeface="Arial" pitchFamily="34" charset="0"/>
                <a:cs typeface="Arial" pitchFamily="34" charset="0"/>
              </a:rPr>
              <a:t>be held </a:t>
            </a:r>
            <a:r>
              <a:rPr lang="en-US" b="1" dirty="0">
                <a:solidFill>
                  <a:srgbClr val="C00000"/>
                </a:solidFill>
                <a:latin typeface="Arial" pitchFamily="34" charset="0"/>
                <a:cs typeface="Arial" pitchFamily="34" charset="0"/>
              </a:rPr>
              <a:t>in the school on 15th September </a:t>
            </a:r>
            <a:r>
              <a:rPr lang="en-US" b="1" dirty="0" smtClean="0">
                <a:solidFill>
                  <a:srgbClr val="C00000"/>
                </a:solidFill>
                <a:latin typeface="Arial" pitchFamily="34" charset="0"/>
                <a:cs typeface="Arial" pitchFamily="34" charset="0"/>
              </a:rPr>
              <a:t>2023, </a:t>
            </a:r>
            <a:r>
              <a:rPr lang="en-US" b="1" dirty="0">
                <a:solidFill>
                  <a:srgbClr val="C00000"/>
                </a:solidFill>
                <a:latin typeface="Arial" pitchFamily="34" charset="0"/>
                <a:cs typeface="Arial" pitchFamily="34" charset="0"/>
              </a:rPr>
              <a:t>9 a.m. </a:t>
            </a:r>
            <a:r>
              <a:rPr lang="en-US" b="1" dirty="0" smtClean="0">
                <a:solidFill>
                  <a:srgbClr val="C00000"/>
                </a:solidFill>
                <a:latin typeface="Arial" pitchFamily="34" charset="0"/>
                <a:cs typeface="Arial" pitchFamily="34" charset="0"/>
              </a:rPr>
              <a:t>onwards. Submit </a:t>
            </a:r>
            <a:r>
              <a:rPr lang="en-US" b="1" dirty="0">
                <a:solidFill>
                  <a:srgbClr val="C00000"/>
                </a:solidFill>
                <a:latin typeface="Arial" pitchFamily="34" charset="0"/>
                <a:cs typeface="Arial" pitchFamily="34" charset="0"/>
              </a:rPr>
              <a:t>the charts, models and projects by 9th </a:t>
            </a:r>
            <a:r>
              <a:rPr lang="en-US" b="1" dirty="0" smtClean="0">
                <a:solidFill>
                  <a:srgbClr val="C00000"/>
                </a:solidFill>
                <a:latin typeface="Arial" pitchFamily="34" charset="0"/>
                <a:cs typeface="Arial" pitchFamily="34" charset="0"/>
              </a:rPr>
              <a:t>September. Appear </a:t>
            </a:r>
            <a:r>
              <a:rPr lang="en-US" b="1" dirty="0">
                <a:solidFill>
                  <a:srgbClr val="C00000"/>
                </a:solidFill>
                <a:latin typeface="Arial" pitchFamily="34" charset="0"/>
                <a:cs typeface="Arial" pitchFamily="34" charset="0"/>
              </a:rPr>
              <a:t>before the screening committee on 12th </a:t>
            </a:r>
            <a:r>
              <a:rPr lang="en-US" b="1" dirty="0" smtClean="0">
                <a:solidFill>
                  <a:srgbClr val="C00000"/>
                </a:solidFill>
                <a:latin typeface="Arial" pitchFamily="34" charset="0"/>
                <a:cs typeface="Arial" pitchFamily="34" charset="0"/>
              </a:rPr>
              <a:t>September in </a:t>
            </a:r>
            <a:r>
              <a:rPr lang="en-US" b="1" dirty="0">
                <a:solidFill>
                  <a:srgbClr val="C00000"/>
                </a:solidFill>
                <a:latin typeface="Arial" pitchFamily="34" charset="0"/>
                <a:cs typeface="Arial" pitchFamily="34" charset="0"/>
              </a:rPr>
              <a:t>the Science Laboratory</a:t>
            </a:r>
            <a:r>
              <a:rPr lang="en-US" b="1" dirty="0" smtClean="0">
                <a:solidFill>
                  <a:srgbClr val="C00000"/>
                </a:solidFill>
                <a:latin typeface="Arial" pitchFamily="34" charset="0"/>
                <a:cs typeface="Arial" pitchFamily="34" charset="0"/>
              </a:rPr>
              <a:t>.</a:t>
            </a:r>
          </a:p>
          <a:p>
            <a:pPr algn="l"/>
            <a:r>
              <a:rPr lang="en-US" b="1" dirty="0">
                <a:solidFill>
                  <a:srgbClr val="C00000"/>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  </a:t>
            </a:r>
            <a:r>
              <a:rPr lang="en-US" b="1" dirty="0">
                <a:solidFill>
                  <a:srgbClr val="C00000"/>
                </a:solidFill>
                <a:latin typeface="Arial" pitchFamily="34" charset="0"/>
                <a:cs typeface="Arial" pitchFamily="34" charset="0"/>
              </a:rPr>
              <a:t>For further details, contact </a:t>
            </a:r>
            <a:r>
              <a:rPr lang="en-US" b="1" dirty="0" smtClean="0">
                <a:solidFill>
                  <a:srgbClr val="C00000"/>
                </a:solidFill>
                <a:latin typeface="Arial" pitchFamily="34" charset="0"/>
                <a:cs typeface="Arial" pitchFamily="34" charset="0"/>
              </a:rPr>
              <a:t>the undersigned.</a:t>
            </a:r>
          </a:p>
          <a:p>
            <a:pPr algn="l"/>
            <a:r>
              <a:rPr lang="en-US" b="1" dirty="0" smtClean="0">
                <a:solidFill>
                  <a:srgbClr val="C00000"/>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   </a:t>
            </a:r>
            <a:r>
              <a:rPr lang="en-US" b="1" dirty="0" err="1" smtClean="0">
                <a:solidFill>
                  <a:srgbClr val="C00000"/>
                </a:solidFill>
                <a:latin typeface="Arial" pitchFamily="34" charset="0"/>
                <a:cs typeface="Arial" pitchFamily="34" charset="0"/>
              </a:rPr>
              <a:t>Parth</a:t>
            </a:r>
            <a:endParaRPr lang="en-US" b="1" dirty="0" smtClean="0">
              <a:solidFill>
                <a:srgbClr val="C00000"/>
              </a:solidFill>
              <a:latin typeface="Arial" pitchFamily="34" charset="0"/>
              <a:cs typeface="Arial" pitchFamily="34" charset="0"/>
            </a:endParaRPr>
          </a:p>
          <a:p>
            <a:pPr algn="l"/>
            <a:r>
              <a:rPr lang="en-US" b="1" dirty="0" smtClean="0">
                <a:solidFill>
                  <a:srgbClr val="C00000"/>
                </a:solidFill>
                <a:latin typeface="Arial" pitchFamily="34" charset="0"/>
                <a:cs typeface="Arial" pitchFamily="34" charset="0"/>
              </a:rPr>
              <a:t>   Secretary</a:t>
            </a:r>
            <a:endParaRPr lang="en-IN" b="1" dirty="0">
              <a:solidFill>
                <a:srgbClr val="C00000"/>
              </a:solidFill>
              <a:latin typeface="Arial" pitchFamily="34" charset="0"/>
              <a:cs typeface="Arial" pitchFamily="34"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Google Shape;179;p10"/>
          <p:cNvSpPr>
            <a:spLocks noGrp="1"/>
          </p:cNvSpPr>
          <p:nvPr>
            <p:ph type="ctrTitle"/>
          </p:nvPr>
        </p:nvSpPr>
        <p:spPr>
          <a:xfrm>
            <a:off x="2438400" y="8260080"/>
            <a:ext cx="14051280" cy="914082"/>
          </a:xfrm>
          <a:prstGeom prst="rect">
            <a:avLst/>
          </a:prstGeom>
          <a:solidFill>
            <a:srgbClr val="FFDE59"/>
          </a:solidFill>
          <a:ln>
            <a:noFill/>
          </a:ln>
        </p:spPr>
        <p:txBody>
          <a:bodyPr spcFirstLastPara="1" wrap="square" lIns="91425" tIns="91425" rIns="91425" bIns="91425" anchor="ctr" anchorCtr="0">
            <a:noAutofit/>
          </a:bodyPr>
          <a:lstStyle/>
          <a:p>
            <a:endParaRPr lang="en-IN" dirty="0"/>
          </a:p>
        </p:txBody>
      </p:sp>
    </p:spTree>
    <p:extLst>
      <p:ext uri="{BB962C8B-B14F-4D97-AF65-F5344CB8AC3E}">
        <p14:creationId xmlns:p14="http://schemas.microsoft.com/office/powerpoint/2010/main" val="3475596710"/>
      </p:ext>
    </p:extLst>
  </p:cSld>
  <p:clrMapOvr>
    <a:overrideClrMapping bg1="lt1" tx1="dk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1981200" y="2838450"/>
            <a:ext cx="14782800" cy="5262979"/>
          </a:xfrm>
          <a:prstGeom prst="rect">
            <a:avLst/>
          </a:prstGeom>
        </p:spPr>
        <p:txBody>
          <a:bodyPr wrap="square">
            <a:spAutoFit/>
          </a:bodyPr>
          <a:lstStyle/>
          <a:p>
            <a:r>
              <a:rPr lang="en-US" sz="4800" dirty="0">
                <a:solidFill>
                  <a:srgbClr val="00B050"/>
                </a:solidFill>
              </a:rPr>
              <a:t>Picnics/ Tours/ </a:t>
            </a:r>
            <a:r>
              <a:rPr lang="en-US" sz="4800" dirty="0" smtClean="0">
                <a:solidFill>
                  <a:srgbClr val="00B050"/>
                </a:solidFill>
              </a:rPr>
              <a:t>Excursions</a:t>
            </a:r>
          </a:p>
          <a:p>
            <a:pPr algn="just"/>
            <a:r>
              <a:rPr lang="en-US" sz="4800" dirty="0" smtClean="0"/>
              <a:t> </a:t>
            </a:r>
            <a:r>
              <a:rPr lang="en-US" sz="4800" dirty="0">
                <a:solidFill>
                  <a:srgbClr val="00B050"/>
                </a:solidFill>
              </a:rPr>
              <a:t>The Students’ Council of your school has organized an excursion to Ajanta and </a:t>
            </a:r>
            <a:r>
              <a:rPr lang="en-US" sz="4800" dirty="0" err="1">
                <a:solidFill>
                  <a:srgbClr val="00B050"/>
                </a:solidFill>
              </a:rPr>
              <a:t>Ellora</a:t>
            </a:r>
            <a:r>
              <a:rPr lang="en-US" sz="4800" dirty="0">
                <a:solidFill>
                  <a:srgbClr val="00B050"/>
                </a:solidFill>
              </a:rPr>
              <a:t> for the students of Classes XI and XII during winter break. As the President of the Council, write a notice in not more than 50 words, telling the students about this excursion and inviting their names for the same. </a:t>
            </a:r>
            <a:endParaRPr lang="en-IN" sz="4800" dirty="0">
              <a:solidFill>
                <a:srgbClr val="00B050"/>
              </a:solidFill>
            </a:endParaRPr>
          </a:p>
        </p:txBody>
      </p:sp>
    </p:spTree>
    <p:extLst>
      <p:ext uri="{BB962C8B-B14F-4D97-AF65-F5344CB8AC3E}">
        <p14:creationId xmlns:p14="http://schemas.microsoft.com/office/powerpoint/2010/main" val="1366601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3" name="Rectangle 2"/>
          <p:cNvSpPr/>
          <p:nvPr/>
        </p:nvSpPr>
        <p:spPr>
          <a:xfrm>
            <a:off x="1645920" y="2838451"/>
            <a:ext cx="15666720" cy="6001643"/>
          </a:xfrm>
          <a:prstGeom prst="rect">
            <a:avLst/>
          </a:prstGeom>
        </p:spPr>
        <p:txBody>
          <a:bodyPr wrap="square">
            <a:spAutoFit/>
          </a:bodyPr>
          <a:lstStyle/>
          <a:p>
            <a:pPr algn="ctr"/>
            <a:r>
              <a:rPr lang="en-US" sz="3200" dirty="0">
                <a:solidFill>
                  <a:srgbClr val="C00000"/>
                </a:solidFill>
              </a:rPr>
              <a:t>Students’ </a:t>
            </a:r>
            <a:r>
              <a:rPr lang="en-US" sz="3200" dirty="0" smtClean="0">
                <a:solidFill>
                  <a:srgbClr val="C00000"/>
                </a:solidFill>
              </a:rPr>
              <a:t>Council</a:t>
            </a:r>
          </a:p>
          <a:p>
            <a:pPr algn="ctr"/>
            <a:r>
              <a:rPr lang="en-US" sz="3200" dirty="0" smtClean="0">
                <a:solidFill>
                  <a:srgbClr val="C00000"/>
                </a:solidFill>
              </a:rPr>
              <a:t> </a:t>
            </a:r>
            <a:r>
              <a:rPr lang="en-US" sz="3200" dirty="0">
                <a:solidFill>
                  <a:srgbClr val="C00000"/>
                </a:solidFill>
              </a:rPr>
              <a:t>Modern Public School, </a:t>
            </a:r>
            <a:r>
              <a:rPr lang="en-US" sz="3200" dirty="0" smtClean="0">
                <a:solidFill>
                  <a:srgbClr val="C00000"/>
                </a:solidFill>
              </a:rPr>
              <a:t>Nagpur</a:t>
            </a:r>
          </a:p>
          <a:p>
            <a:pPr algn="ctr"/>
            <a:r>
              <a:rPr lang="en-US" sz="3200" dirty="0" smtClean="0">
                <a:solidFill>
                  <a:srgbClr val="C00000"/>
                </a:solidFill>
              </a:rPr>
              <a:t> </a:t>
            </a:r>
            <a:r>
              <a:rPr lang="en-US" sz="3200" dirty="0">
                <a:solidFill>
                  <a:srgbClr val="C00000"/>
                </a:solidFill>
              </a:rPr>
              <a:t>NOTICE </a:t>
            </a:r>
            <a:endParaRPr lang="en-US" sz="3200" dirty="0" smtClean="0">
              <a:solidFill>
                <a:srgbClr val="C00000"/>
              </a:solidFill>
            </a:endParaRPr>
          </a:p>
          <a:p>
            <a:r>
              <a:rPr lang="en-US" sz="3200" dirty="0" smtClean="0">
                <a:solidFill>
                  <a:srgbClr val="C00000"/>
                </a:solidFill>
              </a:rPr>
              <a:t>1 </a:t>
            </a:r>
            <a:r>
              <a:rPr lang="en-US" sz="3200" dirty="0" err="1">
                <a:solidFill>
                  <a:srgbClr val="C00000"/>
                </a:solidFill>
              </a:rPr>
              <a:t>st</a:t>
            </a:r>
            <a:r>
              <a:rPr lang="en-US" sz="3200" dirty="0">
                <a:solidFill>
                  <a:srgbClr val="C00000"/>
                </a:solidFill>
              </a:rPr>
              <a:t> September 2020 </a:t>
            </a:r>
            <a:endParaRPr lang="en-US" sz="3200" dirty="0" smtClean="0">
              <a:solidFill>
                <a:srgbClr val="C00000"/>
              </a:solidFill>
            </a:endParaRPr>
          </a:p>
          <a:p>
            <a:pPr algn="ctr"/>
            <a:r>
              <a:rPr lang="en-US" sz="3200" dirty="0" smtClean="0">
                <a:solidFill>
                  <a:srgbClr val="C00000"/>
                </a:solidFill>
              </a:rPr>
              <a:t>AN </a:t>
            </a:r>
            <a:r>
              <a:rPr lang="en-US" sz="3200" dirty="0">
                <a:solidFill>
                  <a:srgbClr val="C00000"/>
                </a:solidFill>
              </a:rPr>
              <a:t>EXCURSION TO AJANTA AND ELLORA </a:t>
            </a:r>
            <a:endParaRPr lang="en-US" sz="3200" dirty="0" smtClean="0">
              <a:solidFill>
                <a:srgbClr val="C00000"/>
              </a:solidFill>
            </a:endParaRPr>
          </a:p>
          <a:p>
            <a:pPr algn="just"/>
            <a:r>
              <a:rPr lang="en-US" sz="3200" dirty="0" smtClean="0">
                <a:solidFill>
                  <a:srgbClr val="C00000"/>
                </a:solidFill>
              </a:rPr>
              <a:t>A </a:t>
            </a:r>
            <a:r>
              <a:rPr lang="en-US" sz="3200" dirty="0">
                <a:solidFill>
                  <a:srgbClr val="C00000"/>
                </a:solidFill>
              </a:rPr>
              <a:t>good news for the students of Classes XI and XII! An excursion to Ajanta and </a:t>
            </a:r>
            <a:r>
              <a:rPr lang="en-US" sz="3200" dirty="0" err="1">
                <a:solidFill>
                  <a:srgbClr val="C00000"/>
                </a:solidFill>
              </a:rPr>
              <a:t>Ellora</a:t>
            </a:r>
            <a:r>
              <a:rPr lang="en-US" sz="3200" dirty="0">
                <a:solidFill>
                  <a:srgbClr val="C00000"/>
                </a:solidFill>
              </a:rPr>
              <a:t> is being organized during the winter break from 22nd December </a:t>
            </a:r>
            <a:r>
              <a:rPr lang="en-US" sz="3200" dirty="0" smtClean="0">
                <a:solidFill>
                  <a:srgbClr val="C00000"/>
                </a:solidFill>
              </a:rPr>
              <a:t>2023 </a:t>
            </a:r>
            <a:r>
              <a:rPr lang="en-US" sz="3200" dirty="0">
                <a:solidFill>
                  <a:srgbClr val="C00000"/>
                </a:solidFill>
              </a:rPr>
              <a:t>to 3rd January </a:t>
            </a:r>
            <a:r>
              <a:rPr lang="en-US" sz="3200" dirty="0" smtClean="0">
                <a:solidFill>
                  <a:srgbClr val="C00000"/>
                </a:solidFill>
              </a:rPr>
              <a:t>2024. </a:t>
            </a:r>
            <a:r>
              <a:rPr lang="en-US" sz="3200" dirty="0">
                <a:solidFill>
                  <a:srgbClr val="C00000"/>
                </a:solidFill>
              </a:rPr>
              <a:t>The fee will be ₹ 5000/- per head which is to be deposited latest by 15th September. The plan includes visiting Mumbai and other sites besides the caves. Interested students may contact the undersigned and deposit the cash. </a:t>
            </a:r>
            <a:endParaRPr lang="en-US" sz="3200" dirty="0" smtClean="0">
              <a:solidFill>
                <a:srgbClr val="C00000"/>
              </a:solidFill>
            </a:endParaRPr>
          </a:p>
          <a:p>
            <a:r>
              <a:rPr lang="en-US" sz="3200" dirty="0" smtClean="0">
                <a:solidFill>
                  <a:srgbClr val="C00000"/>
                </a:solidFill>
              </a:rPr>
              <a:t>Vijay </a:t>
            </a:r>
            <a:r>
              <a:rPr lang="en-US" sz="3200" dirty="0">
                <a:solidFill>
                  <a:srgbClr val="C00000"/>
                </a:solidFill>
              </a:rPr>
              <a:t>Sharma </a:t>
            </a:r>
            <a:endParaRPr lang="en-US" sz="3200" dirty="0" smtClean="0">
              <a:solidFill>
                <a:srgbClr val="C00000"/>
              </a:solidFill>
            </a:endParaRPr>
          </a:p>
          <a:p>
            <a:r>
              <a:rPr lang="en-US" sz="3200" dirty="0" smtClean="0">
                <a:solidFill>
                  <a:srgbClr val="C00000"/>
                </a:solidFill>
              </a:rPr>
              <a:t>President</a:t>
            </a:r>
            <a:endParaRPr lang="en-IN" sz="3200" dirty="0">
              <a:solidFill>
                <a:srgbClr val="C00000"/>
              </a:solidFill>
            </a:endParaRPr>
          </a:p>
        </p:txBody>
      </p:sp>
    </p:spTree>
    <p:extLst>
      <p:ext uri="{BB962C8B-B14F-4D97-AF65-F5344CB8AC3E}">
        <p14:creationId xmlns:p14="http://schemas.microsoft.com/office/powerpoint/2010/main" val="2899151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3108960" y="2316480"/>
            <a:ext cx="10607040" cy="4832092"/>
          </a:xfrm>
          <a:prstGeom prst="rect">
            <a:avLst/>
          </a:prstGeom>
        </p:spPr>
        <p:txBody>
          <a:bodyPr wrap="square">
            <a:spAutoFit/>
          </a:bodyPr>
          <a:lstStyle/>
          <a:p>
            <a:r>
              <a:rPr lang="en-US" sz="4400" b="1" dirty="0">
                <a:solidFill>
                  <a:srgbClr val="7030A0"/>
                </a:solidFill>
              </a:rPr>
              <a:t>Sports/ NSS/ Red Cross/ </a:t>
            </a:r>
            <a:r>
              <a:rPr lang="en-US" sz="4400" b="1" dirty="0" smtClean="0">
                <a:solidFill>
                  <a:srgbClr val="7030A0"/>
                </a:solidFill>
              </a:rPr>
              <a:t>Camps</a:t>
            </a:r>
          </a:p>
          <a:p>
            <a:endParaRPr lang="en-US" sz="4400" dirty="0"/>
          </a:p>
          <a:p>
            <a:pPr algn="just"/>
            <a:r>
              <a:rPr lang="en-US" sz="4400" dirty="0" smtClean="0"/>
              <a:t> </a:t>
            </a:r>
            <a:r>
              <a:rPr lang="en-US" sz="4400" b="1" dirty="0">
                <a:solidFill>
                  <a:srgbClr val="7030A0"/>
                </a:solidFill>
              </a:rPr>
              <a:t>(A) Write a notice in not more than 50 words for the school notice board inviting volunteers for an N.S.S. Camp. You are Jay/ Jaya, the Group Leader of Flying Heights School, Patna.</a:t>
            </a:r>
            <a:endParaRPr lang="en-IN" sz="4400" b="1" dirty="0">
              <a:solidFill>
                <a:srgbClr val="7030A0"/>
              </a:solidFill>
            </a:endParaRPr>
          </a:p>
        </p:txBody>
      </p:sp>
    </p:spTree>
    <p:extLst>
      <p:ext uri="{BB962C8B-B14F-4D97-AF65-F5344CB8AC3E}">
        <p14:creationId xmlns:p14="http://schemas.microsoft.com/office/powerpoint/2010/main" val="2899151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2194560" y="2286001"/>
            <a:ext cx="15270480" cy="6186309"/>
          </a:xfrm>
          <a:prstGeom prst="rect">
            <a:avLst/>
          </a:prstGeom>
        </p:spPr>
        <p:txBody>
          <a:bodyPr wrap="square">
            <a:spAutoFit/>
          </a:bodyPr>
          <a:lstStyle/>
          <a:p>
            <a:pPr algn="ctr"/>
            <a:r>
              <a:rPr lang="en-US" sz="3600" dirty="0">
                <a:solidFill>
                  <a:srgbClr val="00B0F0"/>
                </a:solidFill>
              </a:rPr>
              <a:t>National Social Service League </a:t>
            </a:r>
            <a:endParaRPr lang="en-US" sz="3600" dirty="0" smtClean="0">
              <a:solidFill>
                <a:srgbClr val="00B0F0"/>
              </a:solidFill>
            </a:endParaRPr>
          </a:p>
          <a:p>
            <a:pPr algn="ctr"/>
            <a:r>
              <a:rPr lang="en-US" sz="3600" dirty="0" smtClean="0">
                <a:solidFill>
                  <a:srgbClr val="00B0F0"/>
                </a:solidFill>
              </a:rPr>
              <a:t>Flying </a:t>
            </a:r>
            <a:r>
              <a:rPr lang="en-US" sz="3600" dirty="0">
                <a:solidFill>
                  <a:srgbClr val="00B0F0"/>
                </a:solidFill>
              </a:rPr>
              <a:t>Heights School, </a:t>
            </a:r>
            <a:r>
              <a:rPr lang="en-US" sz="3600" dirty="0" smtClean="0">
                <a:solidFill>
                  <a:srgbClr val="00B0F0"/>
                </a:solidFill>
              </a:rPr>
              <a:t>Patna</a:t>
            </a:r>
          </a:p>
          <a:p>
            <a:pPr algn="ctr"/>
            <a:r>
              <a:rPr lang="en-US" sz="3600" dirty="0" smtClean="0">
                <a:solidFill>
                  <a:srgbClr val="00B0F0"/>
                </a:solidFill>
              </a:rPr>
              <a:t> </a:t>
            </a:r>
            <a:r>
              <a:rPr lang="en-US" sz="3600" dirty="0">
                <a:solidFill>
                  <a:srgbClr val="00B0F0"/>
                </a:solidFill>
              </a:rPr>
              <a:t>NOTICE </a:t>
            </a:r>
            <a:endParaRPr lang="en-US" sz="3600" dirty="0" smtClean="0">
              <a:solidFill>
                <a:srgbClr val="00B0F0"/>
              </a:solidFill>
            </a:endParaRPr>
          </a:p>
          <a:p>
            <a:r>
              <a:rPr lang="en-US" sz="3600" dirty="0" smtClean="0">
                <a:solidFill>
                  <a:srgbClr val="00B0F0"/>
                </a:solidFill>
              </a:rPr>
              <a:t>31st </a:t>
            </a:r>
            <a:r>
              <a:rPr lang="en-US" sz="3600" dirty="0">
                <a:solidFill>
                  <a:srgbClr val="00B0F0"/>
                </a:solidFill>
              </a:rPr>
              <a:t>August </a:t>
            </a:r>
            <a:r>
              <a:rPr lang="en-US" sz="3600" dirty="0" smtClean="0">
                <a:solidFill>
                  <a:srgbClr val="00B0F0"/>
                </a:solidFill>
              </a:rPr>
              <a:t>2023</a:t>
            </a:r>
          </a:p>
          <a:p>
            <a:pPr algn="ctr"/>
            <a:r>
              <a:rPr lang="en-US" sz="3600" dirty="0" smtClean="0">
                <a:solidFill>
                  <a:srgbClr val="00B0F0"/>
                </a:solidFill>
              </a:rPr>
              <a:t> </a:t>
            </a:r>
            <a:r>
              <a:rPr lang="en-US" sz="3600" dirty="0">
                <a:solidFill>
                  <a:srgbClr val="00B0F0"/>
                </a:solidFill>
              </a:rPr>
              <a:t>N.S.S. CAMP </a:t>
            </a:r>
            <a:endParaRPr lang="en-US" sz="3600" dirty="0" smtClean="0">
              <a:solidFill>
                <a:srgbClr val="00B0F0"/>
              </a:solidFill>
            </a:endParaRPr>
          </a:p>
          <a:p>
            <a:r>
              <a:rPr lang="en-US" sz="3600" dirty="0" smtClean="0">
                <a:solidFill>
                  <a:srgbClr val="00B0F0"/>
                </a:solidFill>
              </a:rPr>
              <a:t>An </a:t>
            </a:r>
            <a:r>
              <a:rPr lang="en-US" sz="3600" dirty="0">
                <a:solidFill>
                  <a:srgbClr val="00B0F0"/>
                </a:solidFill>
              </a:rPr>
              <a:t>N.S.S. Camp of the unit will be held from </a:t>
            </a:r>
            <a:r>
              <a:rPr lang="en-US" sz="3600" dirty="0" smtClean="0">
                <a:solidFill>
                  <a:srgbClr val="00B0F0"/>
                </a:solidFill>
              </a:rPr>
              <a:t>5th </a:t>
            </a:r>
            <a:r>
              <a:rPr lang="en-US" sz="3600" dirty="0">
                <a:solidFill>
                  <a:srgbClr val="00B0F0"/>
                </a:solidFill>
              </a:rPr>
              <a:t>September </a:t>
            </a:r>
            <a:r>
              <a:rPr lang="en-US" sz="3600" dirty="0" smtClean="0">
                <a:solidFill>
                  <a:srgbClr val="00B0F0"/>
                </a:solidFill>
              </a:rPr>
              <a:t>to10th </a:t>
            </a:r>
            <a:r>
              <a:rPr lang="en-US" sz="3600" dirty="0">
                <a:solidFill>
                  <a:srgbClr val="00B0F0"/>
                </a:solidFill>
              </a:rPr>
              <a:t>September </a:t>
            </a:r>
            <a:r>
              <a:rPr lang="en-US" sz="3600" dirty="0" smtClean="0">
                <a:solidFill>
                  <a:srgbClr val="00B0F0"/>
                </a:solidFill>
              </a:rPr>
              <a:t>2023, </a:t>
            </a:r>
            <a:r>
              <a:rPr lang="en-US" sz="3600" dirty="0">
                <a:solidFill>
                  <a:srgbClr val="00B0F0"/>
                </a:solidFill>
              </a:rPr>
              <a:t>staying at village Rampur. The projects include Adult Literacy, Cleanliness Campaign and Health Awareness. The volunteers should give their names to the undersigned by </a:t>
            </a:r>
            <a:r>
              <a:rPr lang="en-US" sz="3600" dirty="0" smtClean="0">
                <a:solidFill>
                  <a:srgbClr val="00B0F0"/>
                </a:solidFill>
              </a:rPr>
              <a:t>2nd </a:t>
            </a:r>
            <a:r>
              <a:rPr lang="en-US" sz="3600" dirty="0">
                <a:solidFill>
                  <a:srgbClr val="00B0F0"/>
                </a:solidFill>
              </a:rPr>
              <a:t>September </a:t>
            </a:r>
            <a:r>
              <a:rPr lang="en-US" sz="3600" dirty="0" smtClean="0">
                <a:solidFill>
                  <a:srgbClr val="00B0F0"/>
                </a:solidFill>
              </a:rPr>
              <a:t>2023. </a:t>
            </a:r>
          </a:p>
          <a:p>
            <a:r>
              <a:rPr lang="en-US" sz="3600" dirty="0" smtClean="0">
                <a:solidFill>
                  <a:srgbClr val="00B0F0"/>
                </a:solidFill>
              </a:rPr>
              <a:t>Jay </a:t>
            </a:r>
          </a:p>
          <a:p>
            <a:r>
              <a:rPr lang="en-US" sz="3600" dirty="0" smtClean="0">
                <a:solidFill>
                  <a:srgbClr val="00B0F0"/>
                </a:solidFill>
              </a:rPr>
              <a:t>Group </a:t>
            </a:r>
            <a:r>
              <a:rPr lang="en-US" sz="3600" dirty="0">
                <a:solidFill>
                  <a:srgbClr val="00B0F0"/>
                </a:solidFill>
              </a:rPr>
              <a:t>Leader</a:t>
            </a:r>
            <a:endParaRPr lang="en-IN" sz="3600" dirty="0">
              <a:solidFill>
                <a:srgbClr val="00B0F0"/>
              </a:solidFill>
            </a:endParaRPr>
          </a:p>
        </p:txBody>
      </p:sp>
    </p:spTree>
    <p:extLst>
      <p:ext uri="{BB962C8B-B14F-4D97-AF65-F5344CB8AC3E}">
        <p14:creationId xmlns:p14="http://schemas.microsoft.com/office/powerpoint/2010/main" val="2899151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2956560" y="3086101"/>
            <a:ext cx="12557760" cy="4154984"/>
          </a:xfrm>
          <a:prstGeom prst="rect">
            <a:avLst/>
          </a:prstGeom>
        </p:spPr>
        <p:txBody>
          <a:bodyPr wrap="square">
            <a:spAutoFit/>
          </a:bodyPr>
          <a:lstStyle/>
          <a:p>
            <a:pPr algn="just"/>
            <a:r>
              <a:rPr lang="en-US" sz="4400" dirty="0">
                <a:solidFill>
                  <a:schemeClr val="accent6">
                    <a:lumMod val="75000"/>
                  </a:schemeClr>
                </a:solidFill>
              </a:rPr>
              <a:t>B) You are </a:t>
            </a:r>
            <a:r>
              <a:rPr lang="en-US" sz="4400" dirty="0" err="1">
                <a:solidFill>
                  <a:schemeClr val="accent6">
                    <a:lumMod val="75000"/>
                  </a:schemeClr>
                </a:solidFill>
              </a:rPr>
              <a:t>Prabha</a:t>
            </a:r>
            <a:r>
              <a:rPr lang="en-US" sz="4400" dirty="0">
                <a:solidFill>
                  <a:schemeClr val="accent6">
                    <a:lumMod val="75000"/>
                  </a:schemeClr>
                </a:solidFill>
              </a:rPr>
              <a:t>/</a:t>
            </a:r>
            <a:r>
              <a:rPr lang="en-US" sz="4400" dirty="0" err="1">
                <a:solidFill>
                  <a:schemeClr val="accent6">
                    <a:lumMod val="75000"/>
                  </a:schemeClr>
                </a:solidFill>
              </a:rPr>
              <a:t>Prabhat</a:t>
            </a:r>
            <a:r>
              <a:rPr lang="en-US" sz="4400" dirty="0">
                <a:solidFill>
                  <a:schemeClr val="accent6">
                    <a:lumMod val="75000"/>
                  </a:schemeClr>
                </a:solidFill>
              </a:rPr>
              <a:t>, the Secretary of the Students’ Council, Ramakrishna Mission School, </a:t>
            </a:r>
            <a:r>
              <a:rPr lang="en-US" sz="4400" dirty="0" err="1">
                <a:solidFill>
                  <a:schemeClr val="accent6">
                    <a:lumMod val="75000"/>
                  </a:schemeClr>
                </a:solidFill>
              </a:rPr>
              <a:t>Almora</a:t>
            </a:r>
            <a:r>
              <a:rPr lang="en-US" sz="4400" dirty="0">
                <a:solidFill>
                  <a:schemeClr val="accent6">
                    <a:lumMod val="75000"/>
                  </a:schemeClr>
                </a:solidFill>
              </a:rPr>
              <a:t> . Write a notice in not more than 50 words for the school notice board inviting volunteers for a one-day Blood Donation Camp, organized by the Red Cross Society of India at your school.</a:t>
            </a:r>
            <a:endParaRPr lang="en-IN" sz="4400" dirty="0">
              <a:solidFill>
                <a:schemeClr val="accent6">
                  <a:lumMod val="75000"/>
                </a:schemeClr>
              </a:solidFill>
            </a:endParaRPr>
          </a:p>
        </p:txBody>
      </p:sp>
    </p:spTree>
    <p:extLst>
      <p:ext uri="{BB962C8B-B14F-4D97-AF65-F5344CB8AC3E}">
        <p14:creationId xmlns:p14="http://schemas.microsoft.com/office/powerpoint/2010/main" val="2899151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2438400" y="2468881"/>
            <a:ext cx="13411200" cy="7478970"/>
          </a:xfrm>
          <a:prstGeom prst="rect">
            <a:avLst/>
          </a:prstGeom>
        </p:spPr>
        <p:txBody>
          <a:bodyPr wrap="square">
            <a:spAutoFit/>
          </a:bodyPr>
          <a:lstStyle/>
          <a:p>
            <a:pPr algn="ctr"/>
            <a:r>
              <a:rPr lang="en-US" sz="4000" dirty="0">
                <a:solidFill>
                  <a:schemeClr val="tx2">
                    <a:lumMod val="50000"/>
                  </a:schemeClr>
                </a:solidFill>
              </a:rPr>
              <a:t>Students’ </a:t>
            </a:r>
            <a:r>
              <a:rPr lang="en-US" sz="4000" dirty="0" smtClean="0">
                <a:solidFill>
                  <a:schemeClr val="tx2">
                    <a:lumMod val="50000"/>
                  </a:schemeClr>
                </a:solidFill>
              </a:rPr>
              <a:t>Council</a:t>
            </a:r>
          </a:p>
          <a:p>
            <a:pPr algn="ctr"/>
            <a:r>
              <a:rPr lang="en-US" sz="4000" dirty="0" smtClean="0">
                <a:solidFill>
                  <a:schemeClr val="tx2">
                    <a:lumMod val="50000"/>
                  </a:schemeClr>
                </a:solidFill>
              </a:rPr>
              <a:t> </a:t>
            </a:r>
            <a:r>
              <a:rPr lang="en-US" sz="4000" dirty="0">
                <a:solidFill>
                  <a:schemeClr val="tx2">
                    <a:lumMod val="50000"/>
                  </a:schemeClr>
                </a:solidFill>
              </a:rPr>
              <a:t>Ramakrishna Mission School, </a:t>
            </a:r>
            <a:r>
              <a:rPr lang="en-US" sz="4000" dirty="0" err="1">
                <a:solidFill>
                  <a:schemeClr val="tx2">
                    <a:lumMod val="50000"/>
                  </a:schemeClr>
                </a:solidFill>
              </a:rPr>
              <a:t>Almora</a:t>
            </a:r>
            <a:r>
              <a:rPr lang="en-US" sz="4000" dirty="0">
                <a:solidFill>
                  <a:schemeClr val="tx2">
                    <a:lumMod val="50000"/>
                  </a:schemeClr>
                </a:solidFill>
              </a:rPr>
              <a:t> </a:t>
            </a:r>
            <a:endParaRPr lang="en-US" sz="4000" dirty="0" smtClean="0">
              <a:solidFill>
                <a:schemeClr val="tx2">
                  <a:lumMod val="50000"/>
                </a:schemeClr>
              </a:solidFill>
            </a:endParaRPr>
          </a:p>
          <a:p>
            <a:pPr algn="ctr"/>
            <a:r>
              <a:rPr lang="en-US" sz="4000" dirty="0" smtClean="0">
                <a:solidFill>
                  <a:schemeClr val="tx2">
                    <a:lumMod val="50000"/>
                  </a:schemeClr>
                </a:solidFill>
              </a:rPr>
              <a:t>NOTICE </a:t>
            </a:r>
          </a:p>
          <a:p>
            <a:pPr algn="just"/>
            <a:r>
              <a:rPr lang="en-US" sz="4000" dirty="0" smtClean="0">
                <a:solidFill>
                  <a:schemeClr val="tx2">
                    <a:lumMod val="50000"/>
                  </a:schemeClr>
                </a:solidFill>
              </a:rPr>
              <a:t>31st </a:t>
            </a:r>
            <a:r>
              <a:rPr lang="en-US" sz="4000" dirty="0">
                <a:solidFill>
                  <a:schemeClr val="tx2">
                    <a:lumMod val="50000"/>
                  </a:schemeClr>
                </a:solidFill>
              </a:rPr>
              <a:t>August </a:t>
            </a:r>
            <a:r>
              <a:rPr lang="en-US" sz="4000" dirty="0" smtClean="0">
                <a:solidFill>
                  <a:schemeClr val="tx2">
                    <a:lumMod val="50000"/>
                  </a:schemeClr>
                </a:solidFill>
              </a:rPr>
              <a:t>2023 </a:t>
            </a:r>
          </a:p>
          <a:p>
            <a:pPr algn="ctr"/>
            <a:r>
              <a:rPr lang="en-US" sz="4000" dirty="0" smtClean="0">
                <a:solidFill>
                  <a:schemeClr val="tx2">
                    <a:lumMod val="50000"/>
                  </a:schemeClr>
                </a:solidFill>
              </a:rPr>
              <a:t>BLOOD </a:t>
            </a:r>
            <a:r>
              <a:rPr lang="en-US" sz="4000" dirty="0">
                <a:solidFill>
                  <a:schemeClr val="tx2">
                    <a:lumMod val="50000"/>
                  </a:schemeClr>
                </a:solidFill>
              </a:rPr>
              <a:t>DONATION CAMP </a:t>
            </a:r>
            <a:endParaRPr lang="en-US" sz="4000" dirty="0" smtClean="0">
              <a:solidFill>
                <a:schemeClr val="tx2">
                  <a:lumMod val="50000"/>
                </a:schemeClr>
              </a:solidFill>
            </a:endParaRPr>
          </a:p>
          <a:p>
            <a:pPr algn="just"/>
            <a:r>
              <a:rPr lang="en-US" sz="4000" dirty="0" smtClean="0">
                <a:solidFill>
                  <a:schemeClr val="tx2">
                    <a:lumMod val="50000"/>
                  </a:schemeClr>
                </a:solidFill>
              </a:rPr>
              <a:t>The </a:t>
            </a:r>
            <a:r>
              <a:rPr lang="en-US" sz="4000" dirty="0">
                <a:solidFill>
                  <a:schemeClr val="tx2">
                    <a:lumMod val="50000"/>
                  </a:schemeClr>
                </a:solidFill>
              </a:rPr>
              <a:t>Red Cross Society of India is organizing a Blood Donation Camp at the school on 10th September </a:t>
            </a:r>
            <a:r>
              <a:rPr lang="en-US" sz="4000" dirty="0" smtClean="0">
                <a:solidFill>
                  <a:schemeClr val="tx2">
                    <a:lumMod val="50000"/>
                  </a:schemeClr>
                </a:solidFill>
              </a:rPr>
              <a:t>2023 </a:t>
            </a:r>
            <a:r>
              <a:rPr lang="en-US" sz="4000" dirty="0">
                <a:solidFill>
                  <a:schemeClr val="tx2">
                    <a:lumMod val="50000"/>
                  </a:schemeClr>
                </a:solidFill>
              </a:rPr>
              <a:t>from 10 a.m. to 2 p.m. in the School Hall. Students are urged to participate in large numbers for this noble cause and make it a grand success</a:t>
            </a:r>
            <a:r>
              <a:rPr lang="en-US" sz="4000" dirty="0" smtClean="0">
                <a:solidFill>
                  <a:schemeClr val="tx2">
                    <a:lumMod val="50000"/>
                  </a:schemeClr>
                </a:solidFill>
              </a:rPr>
              <a:t>.</a:t>
            </a:r>
          </a:p>
          <a:p>
            <a:pPr algn="just"/>
            <a:r>
              <a:rPr lang="en-US" sz="4000" dirty="0" smtClean="0">
                <a:solidFill>
                  <a:schemeClr val="tx2">
                    <a:lumMod val="50000"/>
                  </a:schemeClr>
                </a:solidFill>
              </a:rPr>
              <a:t> </a:t>
            </a:r>
            <a:r>
              <a:rPr lang="en-US" sz="4000" dirty="0" err="1">
                <a:solidFill>
                  <a:schemeClr val="tx2">
                    <a:lumMod val="50000"/>
                  </a:schemeClr>
                </a:solidFill>
              </a:rPr>
              <a:t>Prabhat</a:t>
            </a:r>
            <a:r>
              <a:rPr lang="en-US" sz="4000" dirty="0">
                <a:solidFill>
                  <a:schemeClr val="tx2">
                    <a:lumMod val="50000"/>
                  </a:schemeClr>
                </a:solidFill>
              </a:rPr>
              <a:t> </a:t>
            </a:r>
            <a:endParaRPr lang="en-US" sz="4000" dirty="0" smtClean="0">
              <a:solidFill>
                <a:schemeClr val="tx2">
                  <a:lumMod val="50000"/>
                </a:schemeClr>
              </a:solidFill>
            </a:endParaRPr>
          </a:p>
          <a:p>
            <a:pPr algn="just"/>
            <a:r>
              <a:rPr lang="en-US" sz="4000" dirty="0" smtClean="0">
                <a:solidFill>
                  <a:schemeClr val="tx2">
                    <a:lumMod val="50000"/>
                  </a:schemeClr>
                </a:solidFill>
              </a:rPr>
              <a:t>Secretary</a:t>
            </a:r>
            <a:endParaRPr lang="en-IN" sz="4000" dirty="0">
              <a:solidFill>
                <a:schemeClr val="tx2">
                  <a:lumMod val="50000"/>
                </a:schemeClr>
              </a:solidFill>
            </a:endParaRPr>
          </a:p>
        </p:txBody>
      </p:sp>
    </p:spTree>
    <p:extLst>
      <p:ext uri="{BB962C8B-B14F-4D97-AF65-F5344CB8AC3E}">
        <p14:creationId xmlns:p14="http://schemas.microsoft.com/office/powerpoint/2010/main" val="2899151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2560320" y="2838450"/>
            <a:ext cx="13350240" cy="4154984"/>
          </a:xfrm>
          <a:prstGeom prst="rect">
            <a:avLst/>
          </a:prstGeom>
        </p:spPr>
        <p:txBody>
          <a:bodyPr wrap="square">
            <a:spAutoFit/>
          </a:bodyPr>
          <a:lstStyle/>
          <a:p>
            <a:r>
              <a:rPr lang="en-US" sz="4400" dirty="0"/>
              <a:t>Lost and Found </a:t>
            </a:r>
            <a:endParaRPr lang="en-US" sz="4400" dirty="0" smtClean="0"/>
          </a:p>
          <a:p>
            <a:r>
              <a:rPr lang="en-US" sz="4400" dirty="0" smtClean="0">
                <a:solidFill>
                  <a:schemeClr val="accent2"/>
                </a:solidFill>
              </a:rPr>
              <a:t>(</a:t>
            </a:r>
            <a:r>
              <a:rPr lang="en-US" sz="4400" dirty="0">
                <a:solidFill>
                  <a:schemeClr val="accent2"/>
                </a:solidFill>
              </a:rPr>
              <a:t>A) </a:t>
            </a:r>
            <a:r>
              <a:rPr lang="en-US" sz="4400" dirty="0" err="1">
                <a:solidFill>
                  <a:schemeClr val="accent2"/>
                </a:solidFill>
              </a:rPr>
              <a:t>Vaibhav</a:t>
            </a:r>
            <a:r>
              <a:rPr lang="en-US" sz="4400" dirty="0">
                <a:solidFill>
                  <a:schemeClr val="accent2"/>
                </a:solidFill>
              </a:rPr>
              <a:t>/ </a:t>
            </a:r>
            <a:r>
              <a:rPr lang="en-US" sz="4400" dirty="0" err="1">
                <a:solidFill>
                  <a:schemeClr val="accent2"/>
                </a:solidFill>
              </a:rPr>
              <a:t>Vaibhavi</a:t>
            </a:r>
            <a:r>
              <a:rPr lang="en-US" sz="4400" dirty="0">
                <a:solidFill>
                  <a:schemeClr val="accent2"/>
                </a:solidFill>
              </a:rPr>
              <a:t> Sharma a student of Class XII has lost his/ her calculator somewhere in the school premises . Write a short notice in about 50 words for the school notice board requesting the finder to return it to him/her.</a:t>
            </a:r>
            <a:endParaRPr lang="en-IN" sz="4400" dirty="0">
              <a:solidFill>
                <a:schemeClr val="accent2"/>
              </a:solidFill>
            </a:endParaRPr>
          </a:p>
        </p:txBody>
      </p:sp>
    </p:spTree>
    <p:extLst>
      <p:ext uri="{BB962C8B-B14F-4D97-AF65-F5344CB8AC3E}">
        <p14:creationId xmlns:p14="http://schemas.microsoft.com/office/powerpoint/2010/main" val="2899151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1920240" y="2346960"/>
            <a:ext cx="14081760" cy="6863417"/>
          </a:xfrm>
          <a:prstGeom prst="rect">
            <a:avLst/>
          </a:prstGeom>
        </p:spPr>
        <p:txBody>
          <a:bodyPr wrap="square">
            <a:spAutoFit/>
          </a:bodyPr>
          <a:lstStyle/>
          <a:p>
            <a:pPr algn="ctr"/>
            <a:r>
              <a:rPr lang="en-US" sz="4400" dirty="0">
                <a:solidFill>
                  <a:schemeClr val="accent6">
                    <a:lumMod val="75000"/>
                  </a:schemeClr>
                </a:solidFill>
              </a:rPr>
              <a:t>Modern Public School, Ahmedabad </a:t>
            </a:r>
            <a:endParaRPr lang="en-US" sz="4400" dirty="0" smtClean="0">
              <a:solidFill>
                <a:schemeClr val="accent6">
                  <a:lumMod val="75000"/>
                </a:schemeClr>
              </a:solidFill>
            </a:endParaRPr>
          </a:p>
          <a:p>
            <a:pPr algn="ctr"/>
            <a:r>
              <a:rPr lang="en-US" sz="4400" dirty="0" smtClean="0">
                <a:solidFill>
                  <a:schemeClr val="accent6">
                    <a:lumMod val="75000"/>
                  </a:schemeClr>
                </a:solidFill>
              </a:rPr>
              <a:t>NOTICE</a:t>
            </a:r>
          </a:p>
          <a:p>
            <a:pPr algn="just"/>
            <a:r>
              <a:rPr lang="en-US" sz="4400" dirty="0" smtClean="0">
                <a:solidFill>
                  <a:schemeClr val="accent6">
                    <a:lumMod val="75000"/>
                  </a:schemeClr>
                </a:solidFill>
              </a:rPr>
              <a:t> </a:t>
            </a:r>
            <a:r>
              <a:rPr lang="en-US" sz="4400" dirty="0">
                <a:solidFill>
                  <a:schemeClr val="accent6">
                    <a:lumMod val="75000"/>
                  </a:schemeClr>
                </a:solidFill>
              </a:rPr>
              <a:t>31st August </a:t>
            </a:r>
            <a:r>
              <a:rPr lang="en-US" sz="4400" dirty="0" smtClean="0">
                <a:solidFill>
                  <a:schemeClr val="accent6">
                    <a:lumMod val="75000"/>
                  </a:schemeClr>
                </a:solidFill>
              </a:rPr>
              <a:t>2023 </a:t>
            </a:r>
          </a:p>
          <a:p>
            <a:pPr algn="ctr"/>
            <a:r>
              <a:rPr lang="en-US" sz="4400" dirty="0" smtClean="0">
                <a:solidFill>
                  <a:schemeClr val="accent6">
                    <a:lumMod val="75000"/>
                  </a:schemeClr>
                </a:solidFill>
              </a:rPr>
              <a:t>CALCULATOR </a:t>
            </a:r>
            <a:r>
              <a:rPr lang="en-US" sz="4400" dirty="0">
                <a:solidFill>
                  <a:schemeClr val="accent6">
                    <a:lumMod val="75000"/>
                  </a:schemeClr>
                </a:solidFill>
              </a:rPr>
              <a:t>LOST </a:t>
            </a:r>
            <a:endParaRPr lang="en-US" sz="4400" dirty="0" smtClean="0">
              <a:solidFill>
                <a:schemeClr val="accent6">
                  <a:lumMod val="75000"/>
                </a:schemeClr>
              </a:solidFill>
            </a:endParaRPr>
          </a:p>
          <a:p>
            <a:pPr algn="just"/>
            <a:r>
              <a:rPr lang="en-US" sz="4400" dirty="0" smtClean="0">
                <a:solidFill>
                  <a:schemeClr val="accent6">
                    <a:lumMod val="75000"/>
                  </a:schemeClr>
                </a:solidFill>
              </a:rPr>
              <a:t>Lost </a:t>
            </a:r>
            <a:r>
              <a:rPr lang="en-US" sz="4400" dirty="0">
                <a:solidFill>
                  <a:schemeClr val="accent6">
                    <a:lumMod val="75000"/>
                  </a:schemeClr>
                </a:solidFill>
              </a:rPr>
              <a:t>a Citizen 100X Calculator in the school premises during the recess today. The initials VS are engraved on its black back. The finder is requested to return the same to the undersigned. A treat is promised. </a:t>
            </a:r>
            <a:endParaRPr lang="en-US" sz="4400" dirty="0" smtClean="0">
              <a:solidFill>
                <a:schemeClr val="accent6">
                  <a:lumMod val="75000"/>
                </a:schemeClr>
              </a:solidFill>
            </a:endParaRPr>
          </a:p>
          <a:p>
            <a:pPr algn="just"/>
            <a:r>
              <a:rPr lang="en-US" sz="4400" dirty="0" err="1" smtClean="0">
                <a:solidFill>
                  <a:schemeClr val="accent6">
                    <a:lumMod val="75000"/>
                  </a:schemeClr>
                </a:solidFill>
              </a:rPr>
              <a:t>Vaibhav</a:t>
            </a:r>
            <a:r>
              <a:rPr lang="en-US" sz="4400" dirty="0" smtClean="0">
                <a:solidFill>
                  <a:schemeClr val="accent6">
                    <a:lumMod val="75000"/>
                  </a:schemeClr>
                </a:solidFill>
              </a:rPr>
              <a:t> </a:t>
            </a:r>
            <a:r>
              <a:rPr lang="en-US" sz="4400" dirty="0">
                <a:solidFill>
                  <a:schemeClr val="accent6">
                    <a:lumMod val="75000"/>
                  </a:schemeClr>
                </a:solidFill>
              </a:rPr>
              <a:t>Sharma </a:t>
            </a:r>
            <a:endParaRPr lang="en-US" sz="4400" dirty="0" smtClean="0">
              <a:solidFill>
                <a:schemeClr val="accent6">
                  <a:lumMod val="75000"/>
                </a:schemeClr>
              </a:solidFill>
            </a:endParaRPr>
          </a:p>
          <a:p>
            <a:pPr algn="just"/>
            <a:r>
              <a:rPr lang="en-US" sz="4400" dirty="0" smtClean="0">
                <a:solidFill>
                  <a:schemeClr val="accent6">
                    <a:lumMod val="75000"/>
                  </a:schemeClr>
                </a:solidFill>
              </a:rPr>
              <a:t>Class </a:t>
            </a:r>
            <a:r>
              <a:rPr lang="en-US" sz="4400" dirty="0">
                <a:solidFill>
                  <a:schemeClr val="accent6">
                    <a:lumMod val="75000"/>
                  </a:schemeClr>
                </a:solidFill>
              </a:rPr>
              <a:t>XII E</a:t>
            </a:r>
            <a:endParaRPr lang="en-IN" sz="4400" dirty="0">
              <a:solidFill>
                <a:schemeClr val="accent6">
                  <a:lumMod val="75000"/>
                </a:schemeClr>
              </a:solidFill>
            </a:endParaRPr>
          </a:p>
        </p:txBody>
      </p:sp>
    </p:spTree>
    <p:extLst>
      <p:ext uri="{BB962C8B-B14F-4D97-AF65-F5344CB8AC3E}">
        <p14:creationId xmlns:p14="http://schemas.microsoft.com/office/powerpoint/2010/main" val="289915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04" name="Google Shape;104;p2"/>
          <p:cNvSpPr/>
          <p:nvPr/>
        </p:nvSpPr>
        <p:spPr>
          <a:xfrm>
            <a:off x="3276600" y="3086100"/>
            <a:ext cx="12377531"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1524000" y="2324101"/>
            <a:ext cx="15331440" cy="7478970"/>
          </a:xfrm>
          <a:prstGeom prst="rect">
            <a:avLst/>
          </a:prstGeom>
        </p:spPr>
        <p:txBody>
          <a:bodyPr wrap="square">
            <a:spAutoFit/>
          </a:bodyPr>
          <a:lstStyle/>
          <a:p>
            <a:pPr algn="just"/>
            <a:r>
              <a:rPr lang="en-US" sz="6000" b="1" dirty="0" smtClean="0">
                <a:solidFill>
                  <a:srgbClr val="FF0000"/>
                </a:solidFill>
                <a:latin typeface="Arial" pitchFamily="34" charset="0"/>
                <a:cs typeface="Arial" pitchFamily="34" charset="0"/>
              </a:rPr>
              <a:t>NOTICE </a:t>
            </a:r>
            <a:r>
              <a:rPr lang="en-US" sz="6000" b="1" dirty="0">
                <a:solidFill>
                  <a:srgbClr val="FF0000"/>
                </a:solidFill>
                <a:latin typeface="Arial" pitchFamily="34" charset="0"/>
                <a:cs typeface="Arial" pitchFamily="34" charset="0"/>
              </a:rPr>
              <a:t>is a medium to convey a message to the </a:t>
            </a:r>
            <a:r>
              <a:rPr lang="en-US" sz="6000" b="1" dirty="0" smtClean="0">
                <a:solidFill>
                  <a:srgbClr val="FF0000"/>
                </a:solidFill>
                <a:latin typeface="Arial" pitchFamily="34" charset="0"/>
                <a:cs typeface="Arial" pitchFamily="34" charset="0"/>
              </a:rPr>
              <a:t>masses together </a:t>
            </a:r>
            <a:r>
              <a:rPr lang="en-US" sz="6000" b="1" dirty="0">
                <a:solidFill>
                  <a:srgbClr val="FF0000"/>
                </a:solidFill>
                <a:latin typeface="Arial" pitchFamily="34" charset="0"/>
                <a:cs typeface="Arial" pitchFamily="34" charset="0"/>
              </a:rPr>
              <a:t>at the same time.</a:t>
            </a:r>
          </a:p>
          <a:p>
            <a:pPr algn="just"/>
            <a:r>
              <a:rPr lang="en-US" sz="6000" b="1" dirty="0" smtClean="0">
                <a:solidFill>
                  <a:srgbClr val="FF0000"/>
                </a:solidFill>
                <a:latin typeface="Arial" pitchFamily="34" charset="0"/>
                <a:cs typeface="Arial" pitchFamily="34" charset="0"/>
              </a:rPr>
              <a:t> Used in </a:t>
            </a:r>
            <a:r>
              <a:rPr lang="en-US" sz="6000" b="1" dirty="0">
                <a:solidFill>
                  <a:srgbClr val="FF0000"/>
                </a:solidFill>
                <a:latin typeface="Arial" pitchFamily="34" charset="0"/>
                <a:cs typeface="Arial" pitchFamily="34" charset="0"/>
              </a:rPr>
              <a:t>Schools, organizations, government </a:t>
            </a:r>
            <a:r>
              <a:rPr lang="en-US" sz="6000" b="1" dirty="0" smtClean="0">
                <a:solidFill>
                  <a:srgbClr val="FF0000"/>
                </a:solidFill>
                <a:latin typeface="Arial" pitchFamily="34" charset="0"/>
                <a:cs typeface="Arial" pitchFamily="34" charset="0"/>
              </a:rPr>
              <a:t>boards, </a:t>
            </a:r>
            <a:r>
              <a:rPr lang="en-US" sz="6000" b="1" dirty="0">
                <a:solidFill>
                  <a:srgbClr val="FF0000"/>
                </a:solidFill>
                <a:latin typeface="Arial" pitchFamily="34" charset="0"/>
                <a:cs typeface="Arial" pitchFamily="34" charset="0"/>
              </a:rPr>
              <a:t>t</a:t>
            </a:r>
            <a:r>
              <a:rPr lang="en-US" sz="6000" b="1" dirty="0" smtClean="0">
                <a:solidFill>
                  <a:srgbClr val="FF0000"/>
                </a:solidFill>
                <a:latin typeface="Arial" pitchFamily="34" charset="0"/>
                <a:cs typeface="Arial" pitchFamily="34" charset="0"/>
              </a:rPr>
              <a:t>o </a:t>
            </a:r>
            <a:r>
              <a:rPr lang="en-US" sz="6000" b="1" dirty="0">
                <a:solidFill>
                  <a:srgbClr val="FF0000"/>
                </a:solidFill>
                <a:latin typeface="Arial" pitchFamily="34" charset="0"/>
                <a:cs typeface="Arial" pitchFamily="34" charset="0"/>
              </a:rPr>
              <a:t>inform people about various </a:t>
            </a:r>
            <a:r>
              <a:rPr lang="en-US" sz="6000" b="1" dirty="0" err="1" smtClean="0">
                <a:solidFill>
                  <a:srgbClr val="FF0000"/>
                </a:solidFill>
                <a:latin typeface="Arial" pitchFamily="34" charset="0"/>
                <a:cs typeface="Arial" pitchFamily="34" charset="0"/>
              </a:rPr>
              <a:t>events,issues</a:t>
            </a:r>
            <a:r>
              <a:rPr lang="en-US" sz="6000" b="1" dirty="0" smtClean="0">
                <a:solidFill>
                  <a:srgbClr val="FF0000"/>
                </a:solidFill>
                <a:latin typeface="Arial" pitchFamily="34" charset="0"/>
                <a:cs typeface="Arial" pitchFamily="34" charset="0"/>
              </a:rPr>
              <a:t> </a:t>
            </a:r>
            <a:r>
              <a:rPr lang="en-US" sz="6000" b="1" dirty="0">
                <a:solidFill>
                  <a:srgbClr val="FF0000"/>
                </a:solidFill>
                <a:latin typeface="Arial" pitchFamily="34" charset="0"/>
                <a:cs typeface="Arial" pitchFamily="34" charset="0"/>
              </a:rPr>
              <a:t>and public instructions.</a:t>
            </a:r>
          </a:p>
          <a:p>
            <a:endParaRPr lang="en-US" sz="6000" b="1" dirty="0">
              <a:solidFill>
                <a:srgbClr val="FF000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3505200" y="3086102"/>
            <a:ext cx="10210800" cy="3785652"/>
          </a:xfrm>
          <a:prstGeom prst="rect">
            <a:avLst/>
          </a:prstGeom>
        </p:spPr>
        <p:txBody>
          <a:bodyPr wrap="square">
            <a:spAutoFit/>
          </a:bodyPr>
          <a:lstStyle/>
          <a:p>
            <a:pPr algn="just"/>
            <a:r>
              <a:rPr lang="en-US" dirty="0"/>
              <a:t>) </a:t>
            </a:r>
            <a:r>
              <a:rPr lang="en-US" sz="4800" dirty="0" err="1">
                <a:latin typeface="Arial" pitchFamily="34" charset="0"/>
                <a:cs typeface="Arial" pitchFamily="34" charset="0"/>
              </a:rPr>
              <a:t>Vaibhav</a:t>
            </a:r>
            <a:r>
              <a:rPr lang="en-US" sz="4800" dirty="0">
                <a:latin typeface="Arial" pitchFamily="34" charset="0"/>
                <a:cs typeface="Arial" pitchFamily="34" charset="0"/>
              </a:rPr>
              <a:t>/ </a:t>
            </a:r>
            <a:r>
              <a:rPr lang="en-US" sz="4800" dirty="0" err="1">
                <a:latin typeface="Arial" pitchFamily="34" charset="0"/>
                <a:cs typeface="Arial" pitchFamily="34" charset="0"/>
              </a:rPr>
              <a:t>Vaibhavi</a:t>
            </a:r>
            <a:r>
              <a:rPr lang="en-US" sz="4800" dirty="0">
                <a:latin typeface="Arial" pitchFamily="34" charset="0"/>
                <a:cs typeface="Arial" pitchFamily="34" charset="0"/>
              </a:rPr>
              <a:t> Sharma, a student of Class XII has found a watch in the school playground. Write a notice for inviting its rightful owner to claim the watch.</a:t>
            </a:r>
            <a:endParaRPr lang="en-IN" sz="4800" dirty="0">
              <a:latin typeface="Arial" pitchFamily="34" charset="0"/>
              <a:cs typeface="Arial" pitchFamily="34" charset="0"/>
            </a:endParaRPr>
          </a:p>
        </p:txBody>
      </p:sp>
    </p:spTree>
    <p:extLst>
      <p:ext uri="{BB962C8B-B14F-4D97-AF65-F5344CB8AC3E}">
        <p14:creationId xmlns:p14="http://schemas.microsoft.com/office/powerpoint/2010/main" val="2899151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21</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1615440" y="2838451"/>
            <a:ext cx="14996160" cy="6863417"/>
          </a:xfrm>
          <a:prstGeom prst="rect">
            <a:avLst/>
          </a:prstGeom>
        </p:spPr>
        <p:txBody>
          <a:bodyPr wrap="square">
            <a:spAutoFit/>
          </a:bodyPr>
          <a:lstStyle/>
          <a:p>
            <a:pPr algn="ctr"/>
            <a:r>
              <a:rPr lang="en-US" sz="4400" dirty="0">
                <a:solidFill>
                  <a:srgbClr val="FFC000"/>
                </a:solidFill>
              </a:rPr>
              <a:t>Modern Public School, </a:t>
            </a:r>
            <a:r>
              <a:rPr lang="en-US" sz="4400" dirty="0" smtClean="0">
                <a:solidFill>
                  <a:srgbClr val="FFC000"/>
                </a:solidFill>
              </a:rPr>
              <a:t>Ahmedabad</a:t>
            </a:r>
          </a:p>
          <a:p>
            <a:pPr algn="ctr"/>
            <a:r>
              <a:rPr lang="en-US" sz="4400" dirty="0" smtClean="0">
                <a:solidFill>
                  <a:srgbClr val="FFC000"/>
                </a:solidFill>
              </a:rPr>
              <a:t> </a:t>
            </a:r>
            <a:r>
              <a:rPr lang="en-US" sz="4400" dirty="0">
                <a:solidFill>
                  <a:srgbClr val="FFC000"/>
                </a:solidFill>
              </a:rPr>
              <a:t>NOTICE </a:t>
            </a:r>
            <a:endParaRPr lang="en-US" sz="4400" dirty="0" smtClean="0">
              <a:solidFill>
                <a:srgbClr val="FFC000"/>
              </a:solidFill>
            </a:endParaRPr>
          </a:p>
          <a:p>
            <a:pPr algn="just"/>
            <a:r>
              <a:rPr lang="en-US" sz="4400" dirty="0" smtClean="0">
                <a:solidFill>
                  <a:srgbClr val="FFC000"/>
                </a:solidFill>
              </a:rPr>
              <a:t>31st </a:t>
            </a:r>
            <a:r>
              <a:rPr lang="en-US" sz="4400" dirty="0">
                <a:solidFill>
                  <a:srgbClr val="FFC000"/>
                </a:solidFill>
              </a:rPr>
              <a:t>August </a:t>
            </a:r>
            <a:r>
              <a:rPr lang="en-US" sz="4400" dirty="0" smtClean="0">
                <a:solidFill>
                  <a:srgbClr val="FFC000"/>
                </a:solidFill>
              </a:rPr>
              <a:t>2023 </a:t>
            </a:r>
          </a:p>
          <a:p>
            <a:pPr algn="ctr"/>
            <a:r>
              <a:rPr lang="en-US" sz="4400" dirty="0" smtClean="0">
                <a:solidFill>
                  <a:srgbClr val="FFC000"/>
                </a:solidFill>
              </a:rPr>
              <a:t>WRIST </a:t>
            </a:r>
            <a:r>
              <a:rPr lang="en-US" sz="4400" dirty="0">
                <a:solidFill>
                  <a:srgbClr val="FFC000"/>
                </a:solidFill>
              </a:rPr>
              <a:t>WATCH FOUND </a:t>
            </a:r>
            <a:endParaRPr lang="en-US" sz="4400" dirty="0" smtClean="0">
              <a:solidFill>
                <a:srgbClr val="FFC000"/>
              </a:solidFill>
            </a:endParaRPr>
          </a:p>
          <a:p>
            <a:pPr algn="just"/>
            <a:r>
              <a:rPr lang="en-US" sz="4400" dirty="0" smtClean="0">
                <a:solidFill>
                  <a:srgbClr val="FFC000"/>
                </a:solidFill>
              </a:rPr>
              <a:t>Found </a:t>
            </a:r>
            <a:r>
              <a:rPr lang="en-US" sz="4400" dirty="0">
                <a:solidFill>
                  <a:srgbClr val="FFC000"/>
                </a:solidFill>
              </a:rPr>
              <a:t>a lady’s wrist watch in the school playground today at 8.30 a.m. The genuine owner of the watch can claim it back from the undersigned after giving necessary details about the watch and identification marks, if any. </a:t>
            </a:r>
            <a:endParaRPr lang="en-US" sz="4400" dirty="0" smtClean="0">
              <a:solidFill>
                <a:srgbClr val="FFC000"/>
              </a:solidFill>
            </a:endParaRPr>
          </a:p>
          <a:p>
            <a:pPr algn="just"/>
            <a:r>
              <a:rPr lang="en-US" sz="4400" dirty="0" err="1" smtClean="0">
                <a:solidFill>
                  <a:srgbClr val="FFC000"/>
                </a:solidFill>
              </a:rPr>
              <a:t>Vaibhavi</a:t>
            </a:r>
            <a:r>
              <a:rPr lang="en-US" sz="4400" dirty="0" smtClean="0">
                <a:solidFill>
                  <a:srgbClr val="FFC000"/>
                </a:solidFill>
              </a:rPr>
              <a:t> Sharma</a:t>
            </a:r>
          </a:p>
          <a:p>
            <a:pPr algn="just"/>
            <a:r>
              <a:rPr lang="en-US" sz="4400" dirty="0" smtClean="0">
                <a:solidFill>
                  <a:srgbClr val="FFC000"/>
                </a:solidFill>
              </a:rPr>
              <a:t> </a:t>
            </a:r>
            <a:r>
              <a:rPr lang="en-US" sz="4400" dirty="0">
                <a:solidFill>
                  <a:srgbClr val="FFC000"/>
                </a:solidFill>
              </a:rPr>
              <a:t>Class XII E</a:t>
            </a:r>
            <a:endParaRPr lang="en-IN" sz="4400" dirty="0">
              <a:solidFill>
                <a:srgbClr val="FFC000"/>
              </a:solidFill>
            </a:endParaRPr>
          </a:p>
        </p:txBody>
      </p:sp>
    </p:spTree>
    <p:extLst>
      <p:ext uri="{BB962C8B-B14F-4D97-AF65-F5344CB8AC3E}">
        <p14:creationId xmlns:p14="http://schemas.microsoft.com/office/powerpoint/2010/main" val="2899151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2682240" y="2407920"/>
            <a:ext cx="13319760" cy="4832092"/>
          </a:xfrm>
          <a:prstGeom prst="rect">
            <a:avLst/>
          </a:prstGeom>
        </p:spPr>
        <p:txBody>
          <a:bodyPr wrap="square">
            <a:spAutoFit/>
          </a:bodyPr>
          <a:lstStyle/>
          <a:p>
            <a:r>
              <a:rPr lang="en-US" sz="4400" dirty="0" smtClean="0"/>
              <a:t>Celebrations</a:t>
            </a:r>
          </a:p>
          <a:p>
            <a:endParaRPr lang="en-US" sz="4400" dirty="0" smtClean="0"/>
          </a:p>
          <a:p>
            <a:r>
              <a:rPr lang="en-US" sz="4400" dirty="0" smtClean="0"/>
              <a:t> </a:t>
            </a:r>
            <a:r>
              <a:rPr lang="en-US" sz="4400" dirty="0">
                <a:solidFill>
                  <a:srgbClr val="FF0000"/>
                </a:solidFill>
              </a:rPr>
              <a:t>You are </a:t>
            </a:r>
            <a:r>
              <a:rPr lang="en-US" sz="4400" dirty="0" err="1">
                <a:solidFill>
                  <a:srgbClr val="FF0000"/>
                </a:solidFill>
              </a:rPr>
              <a:t>Rajan</a:t>
            </a:r>
            <a:r>
              <a:rPr lang="en-US" sz="4400" dirty="0">
                <a:solidFill>
                  <a:srgbClr val="FF0000"/>
                </a:solidFill>
              </a:rPr>
              <a:t>/ </a:t>
            </a:r>
            <a:r>
              <a:rPr lang="en-US" sz="4400" dirty="0" err="1">
                <a:solidFill>
                  <a:srgbClr val="FF0000"/>
                </a:solidFill>
              </a:rPr>
              <a:t>Rajani</a:t>
            </a:r>
            <a:r>
              <a:rPr lang="en-US" sz="4400" dirty="0">
                <a:solidFill>
                  <a:srgbClr val="FF0000"/>
                </a:solidFill>
              </a:rPr>
              <a:t> , the Head Boy/ Head Girl of your school. Your school has decided to celebrate its Silver Jubilee. Write a notice in not more than 50 words for the students seeking their cooperation for the success of the celebration.</a:t>
            </a:r>
            <a:endParaRPr lang="en-IN" sz="4400" dirty="0">
              <a:solidFill>
                <a:srgbClr val="FF0000"/>
              </a:solidFill>
            </a:endParaRPr>
          </a:p>
        </p:txBody>
      </p:sp>
    </p:spTree>
    <p:extLst>
      <p:ext uri="{BB962C8B-B14F-4D97-AF65-F5344CB8AC3E}">
        <p14:creationId xmlns:p14="http://schemas.microsoft.com/office/powerpoint/2010/main" val="2899151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1219200" y="2377440"/>
            <a:ext cx="16703040" cy="6740307"/>
          </a:xfrm>
          <a:prstGeom prst="rect">
            <a:avLst/>
          </a:prstGeom>
        </p:spPr>
        <p:txBody>
          <a:bodyPr wrap="square">
            <a:spAutoFit/>
          </a:bodyPr>
          <a:lstStyle/>
          <a:p>
            <a:pPr algn="ctr"/>
            <a:r>
              <a:rPr lang="en-US" sz="3600" dirty="0">
                <a:solidFill>
                  <a:srgbClr val="0070C0"/>
                </a:solidFill>
              </a:rPr>
              <a:t>Students’ Council </a:t>
            </a:r>
            <a:endParaRPr lang="en-US" sz="3600" dirty="0" smtClean="0">
              <a:solidFill>
                <a:srgbClr val="0070C0"/>
              </a:solidFill>
            </a:endParaRPr>
          </a:p>
          <a:p>
            <a:pPr algn="ctr"/>
            <a:r>
              <a:rPr lang="en-US" sz="3600" dirty="0" smtClean="0">
                <a:solidFill>
                  <a:srgbClr val="0070C0"/>
                </a:solidFill>
              </a:rPr>
              <a:t>Gandhi </a:t>
            </a:r>
            <a:r>
              <a:rPr lang="en-US" sz="3600" dirty="0">
                <a:solidFill>
                  <a:srgbClr val="0070C0"/>
                </a:solidFill>
              </a:rPr>
              <a:t>Memorial School, </a:t>
            </a:r>
            <a:r>
              <a:rPr lang="en-US" sz="3600" dirty="0" err="1" smtClean="0">
                <a:solidFill>
                  <a:srgbClr val="0070C0"/>
                </a:solidFill>
              </a:rPr>
              <a:t>Kharagpur</a:t>
            </a:r>
            <a:endParaRPr lang="en-US" sz="3600" dirty="0" smtClean="0">
              <a:solidFill>
                <a:srgbClr val="0070C0"/>
              </a:solidFill>
            </a:endParaRPr>
          </a:p>
          <a:p>
            <a:pPr algn="ctr"/>
            <a:r>
              <a:rPr lang="en-US" sz="3600" dirty="0" smtClean="0">
                <a:solidFill>
                  <a:srgbClr val="0070C0"/>
                </a:solidFill>
              </a:rPr>
              <a:t> NOTICE</a:t>
            </a:r>
          </a:p>
          <a:p>
            <a:r>
              <a:rPr lang="en-US" sz="3600" dirty="0" smtClean="0">
                <a:solidFill>
                  <a:srgbClr val="0070C0"/>
                </a:solidFill>
              </a:rPr>
              <a:t> </a:t>
            </a:r>
            <a:r>
              <a:rPr lang="en-US" sz="3600" dirty="0">
                <a:solidFill>
                  <a:srgbClr val="0070C0"/>
                </a:solidFill>
              </a:rPr>
              <a:t>31st August </a:t>
            </a:r>
            <a:r>
              <a:rPr lang="en-US" sz="3600" dirty="0" smtClean="0">
                <a:solidFill>
                  <a:srgbClr val="0070C0"/>
                </a:solidFill>
              </a:rPr>
              <a:t>2023 </a:t>
            </a:r>
          </a:p>
          <a:p>
            <a:pPr algn="ctr"/>
            <a:r>
              <a:rPr lang="en-US" sz="3600" dirty="0" smtClean="0">
                <a:solidFill>
                  <a:srgbClr val="0070C0"/>
                </a:solidFill>
              </a:rPr>
              <a:t>SILVER </a:t>
            </a:r>
            <a:r>
              <a:rPr lang="en-US" sz="3600" dirty="0">
                <a:solidFill>
                  <a:srgbClr val="0070C0"/>
                </a:solidFill>
              </a:rPr>
              <a:t>JUBILEE </a:t>
            </a:r>
            <a:r>
              <a:rPr lang="en-US" sz="3600" dirty="0" smtClean="0">
                <a:solidFill>
                  <a:srgbClr val="0070C0"/>
                </a:solidFill>
              </a:rPr>
              <a:t>CELEBRATION</a:t>
            </a:r>
          </a:p>
          <a:p>
            <a:r>
              <a:rPr lang="en-US" sz="3600" dirty="0" smtClean="0">
                <a:solidFill>
                  <a:srgbClr val="0070C0"/>
                </a:solidFill>
              </a:rPr>
              <a:t> </a:t>
            </a:r>
            <a:r>
              <a:rPr lang="en-US" sz="3600" dirty="0">
                <a:solidFill>
                  <a:srgbClr val="0070C0"/>
                </a:solidFill>
              </a:rPr>
              <a:t>A good news for the students! The Students’ Council is organizing a cultural function on 15th September </a:t>
            </a:r>
            <a:r>
              <a:rPr lang="en-US" sz="3600" dirty="0" smtClean="0">
                <a:solidFill>
                  <a:srgbClr val="0070C0"/>
                </a:solidFill>
              </a:rPr>
              <a:t>2023, </a:t>
            </a:r>
            <a:r>
              <a:rPr lang="en-US" sz="3600" dirty="0">
                <a:solidFill>
                  <a:srgbClr val="0070C0"/>
                </a:solidFill>
              </a:rPr>
              <a:t>5 p.m. onwards in the School Auditorium to celebrate the Silver Jubilee of the school. The cultural evening will comprise of songs, dances, skits, etc. Please participate and lend active cooperation to make the function a grand success. For further details contact the undersigned</a:t>
            </a:r>
            <a:r>
              <a:rPr lang="en-US" sz="3600" dirty="0" smtClean="0">
                <a:solidFill>
                  <a:srgbClr val="0070C0"/>
                </a:solidFill>
              </a:rPr>
              <a:t>.</a:t>
            </a:r>
          </a:p>
          <a:p>
            <a:r>
              <a:rPr lang="en-US" sz="3600" dirty="0" smtClean="0">
                <a:solidFill>
                  <a:srgbClr val="0070C0"/>
                </a:solidFill>
              </a:rPr>
              <a:t> </a:t>
            </a:r>
            <a:r>
              <a:rPr lang="en-US" sz="3600" dirty="0" err="1">
                <a:solidFill>
                  <a:srgbClr val="0070C0"/>
                </a:solidFill>
              </a:rPr>
              <a:t>Rajan</a:t>
            </a:r>
            <a:r>
              <a:rPr lang="en-US" sz="3600" dirty="0">
                <a:solidFill>
                  <a:srgbClr val="0070C0"/>
                </a:solidFill>
              </a:rPr>
              <a:t> </a:t>
            </a:r>
            <a:endParaRPr lang="en-US" sz="3600" dirty="0" smtClean="0">
              <a:solidFill>
                <a:srgbClr val="0070C0"/>
              </a:solidFill>
            </a:endParaRPr>
          </a:p>
          <a:p>
            <a:r>
              <a:rPr lang="en-US" sz="3600" dirty="0" smtClean="0">
                <a:solidFill>
                  <a:srgbClr val="0070C0"/>
                </a:solidFill>
              </a:rPr>
              <a:t>Head </a:t>
            </a:r>
            <a:r>
              <a:rPr lang="en-US" sz="3600" dirty="0">
                <a:solidFill>
                  <a:srgbClr val="0070C0"/>
                </a:solidFill>
              </a:rPr>
              <a:t>Boy</a:t>
            </a:r>
            <a:endParaRPr lang="en-IN" sz="3600" dirty="0">
              <a:solidFill>
                <a:srgbClr val="0070C0"/>
              </a:solidFill>
            </a:endParaRPr>
          </a:p>
        </p:txBody>
      </p:sp>
    </p:spTree>
    <p:extLst>
      <p:ext uri="{BB962C8B-B14F-4D97-AF65-F5344CB8AC3E}">
        <p14:creationId xmlns:p14="http://schemas.microsoft.com/office/powerpoint/2010/main" val="2899151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2834640" y="2838450"/>
            <a:ext cx="12984480" cy="4832092"/>
          </a:xfrm>
          <a:prstGeom prst="rect">
            <a:avLst/>
          </a:prstGeom>
          <a:solidFill>
            <a:schemeClr val="accent4">
              <a:lumMod val="60000"/>
              <a:lumOff val="40000"/>
            </a:schemeClr>
          </a:solidFill>
          <a:ln>
            <a:solidFill>
              <a:schemeClr val="bg1"/>
            </a:solidFill>
          </a:ln>
        </p:spPr>
        <p:txBody>
          <a:bodyPr wrap="square">
            <a:spAutoFit/>
          </a:bodyPr>
          <a:lstStyle/>
          <a:p>
            <a:pPr algn="ctr"/>
            <a:r>
              <a:rPr lang="en-US" sz="4400" dirty="0"/>
              <a:t>Public Notices </a:t>
            </a:r>
            <a:endParaRPr lang="en-US" sz="4400" dirty="0" smtClean="0"/>
          </a:p>
          <a:p>
            <a:r>
              <a:rPr lang="en-US" sz="4400" dirty="0" smtClean="0"/>
              <a:t>You </a:t>
            </a:r>
            <a:r>
              <a:rPr lang="en-US" sz="4400" dirty="0"/>
              <a:t>are </a:t>
            </a:r>
            <a:r>
              <a:rPr lang="en-US" sz="4400" dirty="0" err="1"/>
              <a:t>Rakesh</a:t>
            </a:r>
            <a:r>
              <a:rPr lang="en-US" sz="4400" dirty="0"/>
              <a:t>/ </a:t>
            </a:r>
            <a:r>
              <a:rPr lang="en-US" sz="4400" dirty="0" err="1"/>
              <a:t>Rakhi</a:t>
            </a:r>
            <a:r>
              <a:rPr lang="en-US" sz="4400" dirty="0"/>
              <a:t>, the Secretary of Prime Residents’ Welfare Society, Diamond Heights Extension, Mumbai. Write a notice in not more than 50 words requesting the members of the society to attend a meeting to discuss the problem of security of the members of your society. </a:t>
            </a:r>
            <a:endParaRPr lang="en-IN" sz="4400" dirty="0"/>
          </a:p>
        </p:txBody>
      </p:sp>
    </p:spTree>
    <p:extLst>
      <p:ext uri="{BB962C8B-B14F-4D97-AF65-F5344CB8AC3E}">
        <p14:creationId xmlns:p14="http://schemas.microsoft.com/office/powerpoint/2010/main" val="2899151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1219200" y="2164081"/>
            <a:ext cx="15453360" cy="6740307"/>
          </a:xfrm>
          <a:prstGeom prst="rect">
            <a:avLst/>
          </a:prstGeom>
        </p:spPr>
        <p:txBody>
          <a:bodyPr wrap="square">
            <a:spAutoFit/>
          </a:bodyPr>
          <a:lstStyle/>
          <a:p>
            <a:pPr algn="ctr"/>
            <a:r>
              <a:rPr lang="en-US" sz="3600" dirty="0">
                <a:solidFill>
                  <a:srgbClr val="00B050"/>
                </a:solidFill>
              </a:rPr>
              <a:t>Prime Residents’ Welfare Society </a:t>
            </a:r>
            <a:endParaRPr lang="en-US" sz="3600" dirty="0" smtClean="0">
              <a:solidFill>
                <a:srgbClr val="00B050"/>
              </a:solidFill>
            </a:endParaRPr>
          </a:p>
          <a:p>
            <a:pPr algn="ctr"/>
            <a:r>
              <a:rPr lang="en-US" sz="3600" dirty="0" smtClean="0">
                <a:solidFill>
                  <a:srgbClr val="00B050"/>
                </a:solidFill>
              </a:rPr>
              <a:t>Diamond </a:t>
            </a:r>
            <a:r>
              <a:rPr lang="en-US" sz="3600" dirty="0">
                <a:solidFill>
                  <a:srgbClr val="00B050"/>
                </a:solidFill>
              </a:rPr>
              <a:t>Heights Extension, Mumbai </a:t>
            </a:r>
            <a:endParaRPr lang="en-US" sz="3600" dirty="0" smtClean="0">
              <a:solidFill>
                <a:srgbClr val="00B050"/>
              </a:solidFill>
            </a:endParaRPr>
          </a:p>
          <a:p>
            <a:pPr algn="ctr"/>
            <a:r>
              <a:rPr lang="en-US" sz="3600" dirty="0" smtClean="0">
                <a:solidFill>
                  <a:srgbClr val="00B050"/>
                </a:solidFill>
              </a:rPr>
              <a:t>NOTICE </a:t>
            </a:r>
          </a:p>
          <a:p>
            <a:r>
              <a:rPr lang="en-US" sz="3600" dirty="0" smtClean="0">
                <a:solidFill>
                  <a:srgbClr val="00B050"/>
                </a:solidFill>
              </a:rPr>
              <a:t>31st </a:t>
            </a:r>
            <a:r>
              <a:rPr lang="en-US" sz="3600" dirty="0">
                <a:solidFill>
                  <a:srgbClr val="00B050"/>
                </a:solidFill>
              </a:rPr>
              <a:t>August </a:t>
            </a:r>
            <a:r>
              <a:rPr lang="en-US" sz="3600" dirty="0" smtClean="0">
                <a:solidFill>
                  <a:srgbClr val="00B050"/>
                </a:solidFill>
              </a:rPr>
              <a:t>2023</a:t>
            </a:r>
          </a:p>
          <a:p>
            <a:pPr algn="ctr"/>
            <a:r>
              <a:rPr lang="en-US" sz="3600" dirty="0" smtClean="0">
                <a:solidFill>
                  <a:srgbClr val="00B050"/>
                </a:solidFill>
              </a:rPr>
              <a:t> </a:t>
            </a:r>
            <a:r>
              <a:rPr lang="en-US" sz="3600" dirty="0">
                <a:solidFill>
                  <a:srgbClr val="00B050"/>
                </a:solidFill>
              </a:rPr>
              <a:t>PROBLEM OF SECURITY </a:t>
            </a:r>
            <a:endParaRPr lang="en-US" sz="3600" dirty="0" smtClean="0">
              <a:solidFill>
                <a:srgbClr val="00B050"/>
              </a:solidFill>
            </a:endParaRPr>
          </a:p>
          <a:p>
            <a:pPr algn="just"/>
            <a:r>
              <a:rPr lang="en-US" sz="3600" dirty="0" smtClean="0">
                <a:solidFill>
                  <a:srgbClr val="00B050"/>
                </a:solidFill>
              </a:rPr>
              <a:t>A </a:t>
            </a:r>
            <a:r>
              <a:rPr lang="en-US" sz="3600" dirty="0">
                <a:solidFill>
                  <a:srgbClr val="00B050"/>
                </a:solidFill>
              </a:rPr>
              <a:t>meeting of the members will be held to discuss the problem of security of the members of the society. The meeting will be on 3rd September </a:t>
            </a:r>
            <a:r>
              <a:rPr lang="en-US" sz="3600" dirty="0" smtClean="0">
                <a:solidFill>
                  <a:srgbClr val="00B050"/>
                </a:solidFill>
              </a:rPr>
              <a:t>2023 </a:t>
            </a:r>
            <a:r>
              <a:rPr lang="en-US" sz="3600" dirty="0">
                <a:solidFill>
                  <a:srgbClr val="00B050"/>
                </a:solidFill>
              </a:rPr>
              <a:t>at 6 p.m. in the Community Centre of the Society. All the members are requested to attend the meeting and give their considered opinion or valuable suggestions. </a:t>
            </a:r>
            <a:endParaRPr lang="en-US" sz="3600" dirty="0" smtClean="0">
              <a:solidFill>
                <a:srgbClr val="00B050"/>
              </a:solidFill>
            </a:endParaRPr>
          </a:p>
          <a:p>
            <a:r>
              <a:rPr lang="en-US" sz="3600" dirty="0" err="1" smtClean="0">
                <a:solidFill>
                  <a:srgbClr val="00B050"/>
                </a:solidFill>
              </a:rPr>
              <a:t>Rakesh</a:t>
            </a:r>
            <a:r>
              <a:rPr lang="en-US" sz="3600" dirty="0" smtClean="0">
                <a:solidFill>
                  <a:srgbClr val="00B050"/>
                </a:solidFill>
              </a:rPr>
              <a:t> </a:t>
            </a:r>
          </a:p>
          <a:p>
            <a:r>
              <a:rPr lang="en-US" sz="3600" dirty="0" smtClean="0">
                <a:solidFill>
                  <a:srgbClr val="00B050"/>
                </a:solidFill>
              </a:rPr>
              <a:t>Secretary</a:t>
            </a:r>
            <a:endParaRPr lang="en-IN" sz="3600" dirty="0">
              <a:solidFill>
                <a:srgbClr val="00B050"/>
              </a:solidFill>
            </a:endParaRPr>
          </a:p>
        </p:txBody>
      </p:sp>
    </p:spTree>
    <p:extLst>
      <p:ext uri="{BB962C8B-B14F-4D97-AF65-F5344CB8AC3E}">
        <p14:creationId xmlns:p14="http://schemas.microsoft.com/office/powerpoint/2010/main" val="289915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1249680" y="2011681"/>
            <a:ext cx="16154400" cy="6555641"/>
          </a:xfrm>
          <a:prstGeom prst="rect">
            <a:avLst/>
          </a:prstGeom>
        </p:spPr>
        <p:txBody>
          <a:bodyPr wrap="square">
            <a:spAutoFit/>
          </a:bodyPr>
          <a:lstStyle/>
          <a:p>
            <a:r>
              <a:rPr lang="en-US" sz="6000" b="1" dirty="0">
                <a:solidFill>
                  <a:srgbClr val="FF0000"/>
                </a:solidFill>
                <a:latin typeface="Arial" pitchFamily="34" charset="0"/>
                <a:cs typeface="Arial" pitchFamily="34" charset="0"/>
              </a:rPr>
              <a:t>POINTS TO REMEMBER:</a:t>
            </a:r>
          </a:p>
          <a:p>
            <a:r>
              <a:rPr lang="en-US" sz="6000" b="1" dirty="0" smtClean="0">
                <a:solidFill>
                  <a:srgbClr val="FF0000"/>
                </a:solidFill>
                <a:latin typeface="Arial" pitchFamily="34" charset="0"/>
                <a:cs typeface="Arial" pitchFamily="34" charset="0"/>
              </a:rPr>
              <a:t>1.Begin </a:t>
            </a:r>
            <a:r>
              <a:rPr lang="en-US" sz="6000" b="1" dirty="0">
                <a:solidFill>
                  <a:srgbClr val="FF0000"/>
                </a:solidFill>
                <a:latin typeface="Arial" pitchFamily="34" charset="0"/>
                <a:cs typeface="Arial" pitchFamily="34" charset="0"/>
              </a:rPr>
              <a:t>with the Name of the issuing </a:t>
            </a:r>
            <a:r>
              <a:rPr lang="en-US" sz="6000" b="1" dirty="0" smtClean="0">
                <a:solidFill>
                  <a:srgbClr val="FF0000"/>
                </a:solidFill>
                <a:latin typeface="Arial" pitchFamily="34" charset="0"/>
                <a:cs typeface="Arial" pitchFamily="34" charset="0"/>
              </a:rPr>
              <a:t>authority/Institution</a:t>
            </a:r>
            <a:r>
              <a:rPr lang="en-US" sz="6000" b="1" dirty="0">
                <a:solidFill>
                  <a:srgbClr val="FF0000"/>
                </a:solidFill>
                <a:latin typeface="Arial" pitchFamily="34" charset="0"/>
                <a:cs typeface="Arial" pitchFamily="34" charset="0"/>
              </a:rPr>
              <a:t>/ Organization/ School/ Society.</a:t>
            </a:r>
          </a:p>
          <a:p>
            <a:r>
              <a:rPr lang="en-US" sz="6000" b="1" dirty="0" smtClean="0">
                <a:solidFill>
                  <a:srgbClr val="FF0000"/>
                </a:solidFill>
                <a:latin typeface="Arial" pitchFamily="34" charset="0"/>
                <a:cs typeface="Arial" pitchFamily="34" charset="0"/>
              </a:rPr>
              <a:t>2.Write </a:t>
            </a:r>
            <a:r>
              <a:rPr lang="en-US" sz="6000" b="1" dirty="0">
                <a:solidFill>
                  <a:srgbClr val="FF0000"/>
                </a:solidFill>
                <a:latin typeface="Arial" pitchFamily="34" charset="0"/>
                <a:cs typeface="Arial" pitchFamily="34" charset="0"/>
              </a:rPr>
              <a:t>the word ‘NOTICE’ in capital letters.</a:t>
            </a:r>
          </a:p>
          <a:p>
            <a:r>
              <a:rPr lang="en-US" sz="6000" b="1" dirty="0" smtClean="0">
                <a:solidFill>
                  <a:srgbClr val="FF0000"/>
                </a:solidFill>
                <a:latin typeface="Arial" pitchFamily="34" charset="0"/>
                <a:cs typeface="Arial" pitchFamily="34" charset="0"/>
              </a:rPr>
              <a:t>3.Write </a:t>
            </a:r>
            <a:r>
              <a:rPr lang="en-US" sz="6000" b="1" dirty="0">
                <a:solidFill>
                  <a:srgbClr val="FF0000"/>
                </a:solidFill>
                <a:latin typeface="Arial" pitchFamily="34" charset="0"/>
                <a:cs typeface="Arial" pitchFamily="34" charset="0"/>
              </a:rPr>
              <a:t>the date on the left hand side.</a:t>
            </a:r>
          </a:p>
          <a:p>
            <a:r>
              <a:rPr lang="en-US" sz="6000" b="1" dirty="0" smtClean="0">
                <a:solidFill>
                  <a:srgbClr val="FF0000"/>
                </a:solidFill>
                <a:latin typeface="Arial" pitchFamily="34" charset="0"/>
                <a:cs typeface="Arial" pitchFamily="34" charset="0"/>
              </a:rPr>
              <a:t>4.Title</a:t>
            </a:r>
            <a:r>
              <a:rPr lang="en-US" sz="6000" b="1" dirty="0">
                <a:solidFill>
                  <a:srgbClr val="FF0000"/>
                </a:solidFill>
                <a:latin typeface="Arial" pitchFamily="34" charset="0"/>
                <a:cs typeface="Arial" pitchFamily="34" charset="0"/>
              </a:rPr>
              <a:t>/ Heading of the event in the centre</a:t>
            </a:r>
            <a:r>
              <a:rPr lang="en-US" sz="6000" dirty="0"/>
              <a:t>.</a:t>
            </a:r>
            <a:endParaRPr lang="en-IN"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2651760" y="3086102"/>
            <a:ext cx="14965680" cy="6401712"/>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6000" b="1" i="0" u="none" strike="noStrike" cap="none" dirty="0" smtClean="0">
                <a:solidFill>
                  <a:schemeClr val="dk1"/>
                </a:solidFill>
                <a:latin typeface="Arial" pitchFamily="34" charset="0"/>
                <a:ea typeface="Cambria"/>
                <a:cs typeface="Arial" pitchFamily="34" charset="0"/>
                <a:sym typeface="Cambria"/>
              </a:rPr>
              <a:t>5. </a:t>
            </a:r>
            <a:r>
              <a:rPr lang="en-US" sz="6000" b="1" dirty="0">
                <a:solidFill>
                  <a:schemeClr val="dk1"/>
                </a:solidFill>
                <a:latin typeface="Arial" pitchFamily="34" charset="0"/>
                <a:ea typeface="Cambria"/>
                <a:cs typeface="Arial" pitchFamily="34" charset="0"/>
                <a:sym typeface="Cambria"/>
              </a:rPr>
              <a:t>Mention the purpose of </a:t>
            </a:r>
            <a:r>
              <a:rPr lang="en-US" sz="6000" b="1" dirty="0" smtClean="0">
                <a:solidFill>
                  <a:schemeClr val="dk1"/>
                </a:solidFill>
                <a:latin typeface="Arial" pitchFamily="34" charset="0"/>
                <a:ea typeface="Cambria"/>
                <a:cs typeface="Arial" pitchFamily="34" charset="0"/>
                <a:sym typeface="Cambria"/>
              </a:rPr>
              <a:t>the notice and details </a:t>
            </a:r>
            <a:r>
              <a:rPr lang="en-US" sz="6000" b="1" dirty="0">
                <a:solidFill>
                  <a:schemeClr val="dk1"/>
                </a:solidFill>
                <a:latin typeface="Arial" pitchFamily="34" charset="0"/>
                <a:ea typeface="Cambria"/>
                <a:cs typeface="Arial" pitchFamily="34" charset="0"/>
                <a:sym typeface="Cambria"/>
              </a:rPr>
              <a:t>of </a:t>
            </a:r>
            <a:r>
              <a:rPr lang="en-US" sz="6000" b="1" dirty="0" smtClean="0">
                <a:solidFill>
                  <a:schemeClr val="dk1"/>
                </a:solidFill>
                <a:latin typeface="Arial" pitchFamily="34" charset="0"/>
                <a:ea typeface="Cambria"/>
                <a:cs typeface="Arial" pitchFamily="34" charset="0"/>
                <a:sym typeface="Cambria"/>
              </a:rPr>
              <a:t>the event </a:t>
            </a:r>
            <a:r>
              <a:rPr lang="en-US" sz="6000" b="1" dirty="0">
                <a:solidFill>
                  <a:schemeClr val="dk1"/>
                </a:solidFill>
                <a:latin typeface="Arial" pitchFamily="34" charset="0"/>
                <a:ea typeface="Cambria"/>
                <a:cs typeface="Arial" pitchFamily="34" charset="0"/>
                <a:sym typeface="Cambria"/>
              </a:rPr>
              <a:t>(date, time, venue, duration, programme</a:t>
            </a:r>
            <a:r>
              <a:rPr lang="en-US" sz="6000" b="1" dirty="0" smtClean="0">
                <a:solidFill>
                  <a:schemeClr val="dk1"/>
                </a:solidFill>
                <a:latin typeface="Arial" pitchFamily="34" charset="0"/>
                <a:ea typeface="Cambria"/>
                <a:cs typeface="Arial" pitchFamily="34" charset="0"/>
                <a:sym typeface="Cambria"/>
              </a:rPr>
              <a:t>).</a:t>
            </a:r>
            <a:endParaRPr lang="en-US" sz="6000" b="1" dirty="0">
              <a:solidFill>
                <a:schemeClr val="dk1"/>
              </a:solidFill>
              <a:latin typeface="Arial" pitchFamily="34" charset="0"/>
              <a:ea typeface="Cambria"/>
              <a:cs typeface="Arial" pitchFamily="34" charset="0"/>
              <a:sym typeface="Cambria"/>
            </a:endParaRPr>
          </a:p>
          <a:p>
            <a:pPr lvl="0"/>
            <a:r>
              <a:rPr lang="en-US" sz="6000" b="1" dirty="0">
                <a:solidFill>
                  <a:schemeClr val="dk1"/>
                </a:solidFill>
                <a:latin typeface="Arial" pitchFamily="34" charset="0"/>
                <a:ea typeface="Cambria"/>
                <a:cs typeface="Arial" pitchFamily="34" charset="0"/>
                <a:sym typeface="Cambria"/>
              </a:rPr>
              <a:t>6. Process and Chief Guest, if any.</a:t>
            </a:r>
          </a:p>
          <a:p>
            <a:pPr lvl="0"/>
            <a:r>
              <a:rPr lang="en-US" sz="6000" b="1" dirty="0">
                <a:solidFill>
                  <a:schemeClr val="dk1"/>
                </a:solidFill>
                <a:latin typeface="Arial" pitchFamily="34" charset="0"/>
                <a:ea typeface="Cambria"/>
                <a:cs typeface="Arial" pitchFamily="34" charset="0"/>
                <a:sym typeface="Cambria"/>
              </a:rPr>
              <a:t>7. Other details </a:t>
            </a:r>
            <a:r>
              <a:rPr lang="en-US" sz="6000" b="1" dirty="0" smtClean="0">
                <a:solidFill>
                  <a:schemeClr val="dk1"/>
                </a:solidFill>
                <a:latin typeface="Arial" pitchFamily="34" charset="0"/>
                <a:ea typeface="Cambria"/>
                <a:cs typeface="Arial" pitchFamily="34" charset="0"/>
                <a:sym typeface="Cambria"/>
              </a:rPr>
              <a:t>or relevant instructions.</a:t>
            </a:r>
          </a:p>
          <a:p>
            <a:pPr lvl="0" algn="ctr"/>
            <a:r>
              <a:rPr lang="en-US" sz="2800" b="1" dirty="0" smtClean="0">
                <a:solidFill>
                  <a:schemeClr val="dk1"/>
                </a:solidFill>
                <a:latin typeface="Cambria"/>
                <a:ea typeface="Cambria"/>
                <a:cs typeface="Cambria"/>
                <a:sym typeface="Cambria"/>
              </a:rPr>
              <a:t>.</a:t>
            </a:r>
            <a:endParaRPr sz="4200" b="1" i="0" u="none" strike="noStrike" cap="none" dirty="0" smtClean="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2286000" y="3086100"/>
            <a:ext cx="14904720" cy="5786159"/>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6000" b="1" dirty="0" smtClean="0">
                <a:solidFill>
                  <a:schemeClr val="dk1"/>
                </a:solidFill>
                <a:latin typeface="Arial" pitchFamily="34" charset="0"/>
                <a:ea typeface="Cambria"/>
                <a:cs typeface="Arial" pitchFamily="34" charset="0"/>
                <a:sym typeface="Cambria"/>
              </a:rPr>
              <a:t> 8</a:t>
            </a:r>
            <a:r>
              <a:rPr lang="en-US" sz="6000" b="1" dirty="0">
                <a:solidFill>
                  <a:schemeClr val="dk1"/>
                </a:solidFill>
                <a:latin typeface="Arial" pitchFamily="34" charset="0"/>
                <a:ea typeface="Cambria"/>
                <a:cs typeface="Arial" pitchFamily="34" charset="0"/>
                <a:sym typeface="Cambria"/>
              </a:rPr>
              <a:t>. Name and designation of the </a:t>
            </a:r>
            <a:r>
              <a:rPr lang="en-US" sz="6000" b="1" dirty="0" smtClean="0">
                <a:solidFill>
                  <a:schemeClr val="dk1"/>
                </a:solidFill>
                <a:latin typeface="Arial" pitchFamily="34" charset="0"/>
                <a:ea typeface="Cambria"/>
                <a:cs typeface="Arial" pitchFamily="34" charset="0"/>
                <a:sym typeface="Cambria"/>
              </a:rPr>
              <a:t>person issuing </a:t>
            </a:r>
            <a:r>
              <a:rPr lang="en-US" sz="6000" b="1" dirty="0">
                <a:solidFill>
                  <a:schemeClr val="dk1"/>
                </a:solidFill>
                <a:latin typeface="Arial" pitchFamily="34" charset="0"/>
                <a:ea typeface="Cambria"/>
                <a:cs typeface="Arial" pitchFamily="34" charset="0"/>
                <a:sym typeface="Cambria"/>
              </a:rPr>
              <a:t>the </a:t>
            </a:r>
            <a:r>
              <a:rPr lang="en-US" sz="6000" b="1" dirty="0" smtClean="0">
                <a:solidFill>
                  <a:schemeClr val="dk1"/>
                </a:solidFill>
                <a:latin typeface="Arial" pitchFamily="34" charset="0"/>
                <a:ea typeface="Cambria"/>
                <a:cs typeface="Arial" pitchFamily="34" charset="0"/>
                <a:sym typeface="Cambria"/>
              </a:rPr>
              <a:t>notice.</a:t>
            </a:r>
          </a:p>
          <a:p>
            <a:pPr marL="0" marR="0" lvl="0" indent="0" rtl="0">
              <a:spcBef>
                <a:spcPts val="0"/>
              </a:spcBef>
              <a:spcAft>
                <a:spcPts val="0"/>
              </a:spcAft>
              <a:buNone/>
            </a:pPr>
            <a:r>
              <a:rPr lang="en-US" sz="6000" b="1" dirty="0" smtClean="0">
                <a:solidFill>
                  <a:schemeClr val="dk1"/>
                </a:solidFill>
                <a:latin typeface="Arial" pitchFamily="34" charset="0"/>
                <a:ea typeface="Cambria"/>
                <a:cs typeface="Arial" pitchFamily="34" charset="0"/>
                <a:sym typeface="Cambria"/>
              </a:rPr>
              <a:t> 9</a:t>
            </a:r>
            <a:r>
              <a:rPr lang="en-US" sz="6000" b="1" dirty="0">
                <a:solidFill>
                  <a:schemeClr val="dk1"/>
                </a:solidFill>
                <a:latin typeface="Arial" pitchFamily="34" charset="0"/>
                <a:ea typeface="Cambria"/>
                <a:cs typeface="Arial" pitchFamily="34" charset="0"/>
                <a:sym typeface="Cambria"/>
              </a:rPr>
              <a:t>. Avoid the use of </a:t>
            </a:r>
            <a:r>
              <a:rPr lang="en-US" sz="6000" b="1" dirty="0" smtClean="0">
                <a:solidFill>
                  <a:schemeClr val="dk1"/>
                </a:solidFill>
                <a:latin typeface="Arial" pitchFamily="34" charset="0"/>
                <a:ea typeface="Cambria"/>
                <a:cs typeface="Arial" pitchFamily="34" charset="0"/>
                <a:sym typeface="Cambria"/>
              </a:rPr>
              <a:t>personal </a:t>
            </a:r>
            <a:r>
              <a:rPr lang="en-US" sz="6000" b="1" dirty="0" smtClean="0">
                <a:solidFill>
                  <a:schemeClr val="dk1"/>
                </a:solidFill>
                <a:latin typeface="Arial" pitchFamily="34" charset="0"/>
                <a:ea typeface="Cambria"/>
                <a:cs typeface="Arial" pitchFamily="34" charset="0"/>
                <a:sym typeface="Cambria"/>
              </a:rPr>
              <a:t>pronouns.</a:t>
            </a:r>
          </a:p>
          <a:p>
            <a:pPr marL="0" marR="0" lvl="0" indent="0" rtl="0">
              <a:spcBef>
                <a:spcPts val="0"/>
              </a:spcBef>
              <a:spcAft>
                <a:spcPts val="0"/>
              </a:spcAft>
              <a:buNone/>
            </a:pPr>
            <a:r>
              <a:rPr lang="en-US" sz="6000" b="1" dirty="0" smtClean="0">
                <a:solidFill>
                  <a:schemeClr val="dk1"/>
                </a:solidFill>
                <a:latin typeface="Arial" pitchFamily="34" charset="0"/>
                <a:ea typeface="Cambria"/>
                <a:cs typeface="Arial" pitchFamily="34" charset="0"/>
                <a:sym typeface="Cambria"/>
              </a:rPr>
              <a:t>10</a:t>
            </a:r>
            <a:r>
              <a:rPr lang="en-US" sz="6000" b="1" dirty="0">
                <a:solidFill>
                  <a:schemeClr val="dk1"/>
                </a:solidFill>
                <a:latin typeface="Arial" pitchFamily="34" charset="0"/>
                <a:ea typeface="Cambria"/>
                <a:cs typeface="Arial" pitchFamily="34" charset="0"/>
                <a:sym typeface="Cambria"/>
              </a:rPr>
              <a:t>. Put the notice in a box. </a:t>
            </a:r>
            <a:endParaRPr lang="en-US" sz="6000" b="1" dirty="0" smtClean="0">
              <a:solidFill>
                <a:schemeClr val="dk1"/>
              </a:solidFill>
              <a:latin typeface="Arial" pitchFamily="34" charset="0"/>
              <a:ea typeface="Cambria"/>
              <a:cs typeface="Arial" pitchFamily="34" charset="0"/>
              <a:sym typeface="Cambria"/>
            </a:endParaRPr>
          </a:p>
          <a:p>
            <a:pPr lvl="0" algn="ctr"/>
            <a:r>
              <a:rPr lang="en-US" sz="4800" b="1" dirty="0" smtClean="0">
                <a:solidFill>
                  <a:schemeClr val="dk1"/>
                </a:solidFill>
                <a:latin typeface="Arial" pitchFamily="34" charset="0"/>
                <a:ea typeface="Cambria"/>
                <a:cs typeface="Arial" pitchFamily="34" charset="0"/>
                <a:sym typeface="Cambria"/>
              </a:rPr>
              <a:t>Word </a:t>
            </a:r>
            <a:r>
              <a:rPr lang="en-US" sz="4800" b="1" dirty="0">
                <a:solidFill>
                  <a:schemeClr val="dk1"/>
                </a:solidFill>
                <a:latin typeface="Arial" pitchFamily="34" charset="0"/>
                <a:ea typeface="Cambria"/>
                <a:cs typeface="Arial" pitchFamily="34" charset="0"/>
                <a:sym typeface="Cambria"/>
              </a:rPr>
              <a:t>Limit: 50</a:t>
            </a:r>
            <a:endParaRPr sz="4800" b="1" i="0" u="none" strike="noStrike" cap="none" dirty="0">
              <a:solidFill>
                <a:schemeClr val="dk1"/>
              </a:solidFill>
              <a:latin typeface="Arial" pitchFamily="34" charset="0"/>
              <a:ea typeface="Cambria"/>
              <a:cs typeface="Arial" pitchFamily="34" charset="0"/>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1950720" y="1706880"/>
            <a:ext cx="15453360" cy="781748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200" b="1" dirty="0" smtClean="0">
                <a:solidFill>
                  <a:schemeClr val="dk1"/>
                </a:solidFill>
                <a:latin typeface="Cambria"/>
                <a:ea typeface="Cambria"/>
                <a:cs typeface="Cambria"/>
                <a:sym typeface="Cambria"/>
              </a:rPr>
              <a:t>Name </a:t>
            </a:r>
            <a:r>
              <a:rPr lang="en-US" sz="4200" b="1" dirty="0">
                <a:solidFill>
                  <a:schemeClr val="dk1"/>
                </a:solidFill>
                <a:latin typeface="Cambria"/>
                <a:ea typeface="Cambria"/>
                <a:cs typeface="Cambria"/>
                <a:sym typeface="Cambria"/>
              </a:rPr>
              <a:t>of the Issuing Authority/ School/ Organization</a:t>
            </a:r>
          </a:p>
          <a:p>
            <a:pPr lvl="0" algn="ctr"/>
            <a:r>
              <a:rPr lang="en-US" sz="4200" b="1" dirty="0" smtClean="0">
                <a:solidFill>
                  <a:schemeClr val="dk1"/>
                </a:solidFill>
                <a:latin typeface="Cambria"/>
                <a:ea typeface="Cambria"/>
                <a:cs typeface="Cambria"/>
                <a:sym typeface="Cambria"/>
              </a:rPr>
              <a:t>NOTICE</a:t>
            </a:r>
          </a:p>
          <a:p>
            <a:pPr lvl="0"/>
            <a:r>
              <a:rPr lang="en-US" sz="4200" b="1" dirty="0" smtClean="0">
                <a:solidFill>
                  <a:schemeClr val="dk1"/>
                </a:solidFill>
                <a:latin typeface="Cambria"/>
                <a:ea typeface="Cambria"/>
                <a:cs typeface="Cambria"/>
                <a:sym typeface="Cambria"/>
              </a:rPr>
              <a:t>Date</a:t>
            </a:r>
            <a:endParaRPr lang="en-US" sz="4200" b="1" dirty="0">
              <a:solidFill>
                <a:schemeClr val="dk1"/>
              </a:solidFill>
              <a:latin typeface="Cambria"/>
              <a:ea typeface="Cambria"/>
              <a:cs typeface="Cambria"/>
              <a:sym typeface="Cambria"/>
            </a:endParaRPr>
          </a:p>
          <a:p>
            <a:pPr lvl="0" algn="ctr"/>
            <a:r>
              <a:rPr lang="en-US" sz="4200" b="1" dirty="0" smtClean="0">
                <a:solidFill>
                  <a:schemeClr val="dk1"/>
                </a:solidFill>
                <a:latin typeface="Cambria"/>
                <a:ea typeface="Cambria"/>
                <a:cs typeface="Cambria"/>
                <a:sym typeface="Cambria"/>
              </a:rPr>
              <a:t>Title</a:t>
            </a:r>
            <a:r>
              <a:rPr lang="en-US" sz="4200" b="1" dirty="0">
                <a:solidFill>
                  <a:schemeClr val="dk1"/>
                </a:solidFill>
                <a:latin typeface="Cambria"/>
                <a:ea typeface="Cambria"/>
                <a:cs typeface="Cambria"/>
                <a:sym typeface="Cambria"/>
              </a:rPr>
              <a:t>/ Heading</a:t>
            </a:r>
          </a:p>
          <a:p>
            <a:pPr lvl="0" algn="ctr"/>
            <a:r>
              <a:rPr lang="en-US" sz="4200" b="1" dirty="0" smtClean="0">
                <a:solidFill>
                  <a:schemeClr val="dk1"/>
                </a:solidFill>
                <a:latin typeface="Cambria"/>
                <a:ea typeface="Cambria"/>
                <a:cs typeface="Cambria"/>
                <a:sym typeface="Cambria"/>
              </a:rPr>
              <a:t>Content</a:t>
            </a:r>
            <a:r>
              <a:rPr lang="en-US" sz="4200" b="1" dirty="0">
                <a:solidFill>
                  <a:schemeClr val="dk1"/>
                </a:solidFill>
                <a:latin typeface="Cambria"/>
                <a:ea typeface="Cambria"/>
                <a:cs typeface="Cambria"/>
                <a:sym typeface="Cambria"/>
              </a:rPr>
              <a:t>:</a:t>
            </a:r>
          </a:p>
          <a:p>
            <a:pPr lvl="0" algn="ctr"/>
            <a:r>
              <a:rPr lang="en-US" sz="4200" b="1" dirty="0">
                <a:solidFill>
                  <a:schemeClr val="dk1"/>
                </a:solidFill>
                <a:latin typeface="Cambria"/>
                <a:ea typeface="Cambria"/>
                <a:cs typeface="Cambria"/>
                <a:sym typeface="Cambria"/>
              </a:rPr>
              <a:t>[Event, Date, Timings, Venue, Chief Guest (if any</a:t>
            </a:r>
            <a:r>
              <a:rPr lang="en-US" sz="4200" b="1" dirty="0" smtClean="0">
                <a:solidFill>
                  <a:schemeClr val="dk1"/>
                </a:solidFill>
                <a:latin typeface="Cambria"/>
                <a:ea typeface="Cambria"/>
                <a:cs typeface="Cambria"/>
                <a:sym typeface="Cambria"/>
              </a:rPr>
              <a:t>)]</a:t>
            </a:r>
          </a:p>
          <a:p>
            <a:pPr lvl="0"/>
            <a:endParaRPr lang="en-US" sz="4200" b="1" dirty="0" smtClean="0">
              <a:solidFill>
                <a:schemeClr val="dk1"/>
              </a:solidFill>
              <a:latin typeface="Cambria"/>
              <a:ea typeface="Cambria"/>
              <a:cs typeface="Cambria"/>
              <a:sym typeface="Cambria"/>
            </a:endParaRPr>
          </a:p>
          <a:p>
            <a:pPr lvl="0"/>
            <a:r>
              <a:rPr lang="en-US" sz="4200" b="1" dirty="0" smtClean="0">
                <a:solidFill>
                  <a:schemeClr val="dk1"/>
                </a:solidFill>
                <a:latin typeface="Cambria"/>
                <a:ea typeface="Cambria"/>
                <a:cs typeface="Cambria"/>
                <a:sym typeface="Cambria"/>
              </a:rPr>
              <a:t>Signature</a:t>
            </a:r>
            <a:endParaRPr lang="en-US" sz="4200" b="1" dirty="0">
              <a:solidFill>
                <a:schemeClr val="dk1"/>
              </a:solidFill>
              <a:latin typeface="Cambria"/>
              <a:ea typeface="Cambria"/>
              <a:cs typeface="Cambria"/>
              <a:sym typeface="Cambria"/>
            </a:endParaRPr>
          </a:p>
          <a:p>
            <a:pPr lvl="0"/>
            <a:r>
              <a:rPr lang="en-US" sz="4200" b="1" dirty="0">
                <a:solidFill>
                  <a:schemeClr val="dk1"/>
                </a:solidFill>
                <a:latin typeface="Cambria"/>
                <a:ea typeface="Cambria"/>
                <a:cs typeface="Cambria"/>
                <a:sym typeface="Cambria"/>
              </a:rPr>
              <a:t>Name</a:t>
            </a:r>
          </a:p>
          <a:p>
            <a:pPr lvl="0"/>
            <a:r>
              <a:rPr lang="en-US" sz="4200" b="1" dirty="0">
                <a:solidFill>
                  <a:schemeClr val="dk1"/>
                </a:solidFill>
                <a:latin typeface="Cambria"/>
                <a:ea typeface="Cambria"/>
                <a:cs typeface="Cambria"/>
                <a:sym typeface="Cambria"/>
              </a:rPr>
              <a:t>Designation</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dirty="0">
                <a:solidFill>
                  <a:schemeClr val="dk1"/>
                </a:solidFill>
              </a:rPr>
              <a:t>5/26/2020</a:t>
            </a: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1219200" y="3086101"/>
            <a:ext cx="15819120" cy="68018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r>
              <a:rPr lang="en-US" sz="4800" b="1" dirty="0" smtClean="0">
                <a:solidFill>
                  <a:schemeClr val="dk1"/>
                </a:solidFill>
                <a:latin typeface="Cambria"/>
                <a:ea typeface="Cambria"/>
                <a:cs typeface="Cambria"/>
                <a:sym typeface="Cambria"/>
              </a:rPr>
              <a:t>TOPICS </a:t>
            </a:r>
            <a:r>
              <a:rPr lang="en-US" sz="4800" b="1" dirty="0">
                <a:solidFill>
                  <a:schemeClr val="dk1"/>
                </a:solidFill>
                <a:latin typeface="Cambria"/>
                <a:ea typeface="Cambria"/>
                <a:cs typeface="Cambria"/>
                <a:sym typeface="Cambria"/>
              </a:rPr>
              <a:t>FOR NOTICE WRITING</a:t>
            </a:r>
          </a:p>
          <a:p>
            <a:pPr lvl="0"/>
            <a:r>
              <a:rPr lang="en-US" sz="4800" b="1" dirty="0" smtClean="0">
                <a:solidFill>
                  <a:srgbClr val="FF0000"/>
                </a:solidFill>
                <a:latin typeface="Cambria"/>
                <a:ea typeface="Cambria"/>
                <a:cs typeface="Cambria"/>
                <a:sym typeface="Cambria"/>
              </a:rPr>
              <a:t>1</a:t>
            </a:r>
            <a:r>
              <a:rPr lang="en-US" sz="4800" b="1" dirty="0">
                <a:solidFill>
                  <a:srgbClr val="FF0000"/>
                </a:solidFill>
                <a:latin typeface="Cambria"/>
                <a:ea typeface="Cambria"/>
                <a:cs typeface="Cambria"/>
                <a:sym typeface="Cambria"/>
              </a:rPr>
              <a:t>. Cultural and Academic Activities</a:t>
            </a:r>
          </a:p>
          <a:p>
            <a:pPr lvl="0"/>
            <a:r>
              <a:rPr lang="en-US" sz="4800" b="1" dirty="0" smtClean="0">
                <a:solidFill>
                  <a:srgbClr val="FF0000"/>
                </a:solidFill>
                <a:latin typeface="Cambria"/>
                <a:ea typeface="Cambria"/>
                <a:cs typeface="Cambria"/>
                <a:sym typeface="Cambria"/>
              </a:rPr>
              <a:t>2</a:t>
            </a:r>
            <a:r>
              <a:rPr lang="en-US" sz="4800" b="1" dirty="0">
                <a:solidFill>
                  <a:srgbClr val="FF0000"/>
                </a:solidFill>
                <a:latin typeface="Cambria"/>
                <a:ea typeface="Cambria"/>
                <a:cs typeface="Cambria"/>
                <a:sym typeface="Cambria"/>
              </a:rPr>
              <a:t>. Picnics/ Tours/ Excursions</a:t>
            </a:r>
          </a:p>
          <a:p>
            <a:pPr lvl="0"/>
            <a:r>
              <a:rPr lang="en-US" sz="4800" b="1" dirty="0" smtClean="0">
                <a:solidFill>
                  <a:srgbClr val="FF0000"/>
                </a:solidFill>
                <a:latin typeface="Cambria"/>
                <a:ea typeface="Cambria"/>
                <a:cs typeface="Cambria"/>
                <a:sym typeface="Cambria"/>
              </a:rPr>
              <a:t>3</a:t>
            </a:r>
            <a:r>
              <a:rPr lang="en-US" sz="4800" b="1" dirty="0">
                <a:solidFill>
                  <a:srgbClr val="FF0000"/>
                </a:solidFill>
                <a:latin typeface="Cambria"/>
                <a:ea typeface="Cambria"/>
                <a:cs typeface="Cambria"/>
                <a:sym typeface="Cambria"/>
              </a:rPr>
              <a:t>. Sports/ NSS/ Red Cross/ Camps</a:t>
            </a:r>
          </a:p>
          <a:p>
            <a:pPr lvl="0"/>
            <a:r>
              <a:rPr lang="en-US" sz="4800" b="1" dirty="0" smtClean="0">
                <a:solidFill>
                  <a:srgbClr val="FF0000"/>
                </a:solidFill>
                <a:latin typeface="Cambria"/>
                <a:ea typeface="Cambria"/>
                <a:cs typeface="Cambria"/>
                <a:sym typeface="Cambria"/>
              </a:rPr>
              <a:t>4</a:t>
            </a:r>
            <a:r>
              <a:rPr lang="en-US" sz="4800" b="1" dirty="0">
                <a:solidFill>
                  <a:srgbClr val="FF0000"/>
                </a:solidFill>
                <a:latin typeface="Cambria"/>
                <a:ea typeface="Cambria"/>
                <a:cs typeface="Cambria"/>
                <a:sym typeface="Cambria"/>
              </a:rPr>
              <a:t>. Lost and Found</a:t>
            </a:r>
          </a:p>
          <a:p>
            <a:pPr lvl="0"/>
            <a:r>
              <a:rPr lang="en-US" sz="4800" b="1" dirty="0" smtClean="0">
                <a:solidFill>
                  <a:srgbClr val="FF0000"/>
                </a:solidFill>
                <a:latin typeface="Cambria"/>
                <a:ea typeface="Cambria"/>
                <a:cs typeface="Cambria"/>
                <a:sym typeface="Cambria"/>
              </a:rPr>
              <a:t>5</a:t>
            </a:r>
            <a:r>
              <a:rPr lang="en-US" sz="4800" b="1" dirty="0">
                <a:solidFill>
                  <a:srgbClr val="FF0000"/>
                </a:solidFill>
                <a:latin typeface="Cambria"/>
                <a:ea typeface="Cambria"/>
                <a:cs typeface="Cambria"/>
                <a:sym typeface="Cambria"/>
              </a:rPr>
              <a:t>. Celebrations</a:t>
            </a:r>
          </a:p>
          <a:p>
            <a:pPr lvl="0"/>
            <a:r>
              <a:rPr lang="en-US" sz="4800" b="1" dirty="0" smtClean="0">
                <a:solidFill>
                  <a:srgbClr val="FF0000"/>
                </a:solidFill>
                <a:latin typeface="Cambria"/>
                <a:ea typeface="Cambria"/>
                <a:cs typeface="Cambria"/>
                <a:sym typeface="Cambria"/>
              </a:rPr>
              <a:t>6</a:t>
            </a:r>
            <a:r>
              <a:rPr lang="en-US" sz="4800" b="1" dirty="0">
                <a:solidFill>
                  <a:srgbClr val="FF0000"/>
                </a:solidFill>
                <a:latin typeface="Cambria"/>
                <a:ea typeface="Cambria"/>
                <a:cs typeface="Cambria"/>
                <a:sym typeface="Cambria"/>
              </a:rPr>
              <a:t>. Public Notices</a:t>
            </a:r>
            <a:endParaRPr sz="4800" b="1" i="0" u="none" strike="noStrike" cap="none" dirty="0">
              <a:solidFill>
                <a:srgbClr val="FF0000"/>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64" name="Google Shape;164;p8"/>
          <p:cNvSpPr/>
          <p:nvPr/>
        </p:nvSpPr>
        <p:spPr>
          <a:xfrm>
            <a:off x="789073" y="3086101"/>
            <a:ext cx="16919807" cy="760204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i="0" u="none" strike="noStrike" cap="none" dirty="0" smtClean="0">
                <a:solidFill>
                  <a:schemeClr val="dk1"/>
                </a:solidFill>
                <a:latin typeface="Cambria"/>
                <a:ea typeface="Cambria"/>
                <a:cs typeface="Cambria"/>
                <a:sym typeface="Cambria"/>
              </a:rPr>
              <a:t> </a:t>
            </a:r>
            <a:r>
              <a:rPr lang="en-US" sz="5400" b="1" dirty="0">
                <a:solidFill>
                  <a:schemeClr val="dk1"/>
                </a:solidFill>
                <a:latin typeface="Arial" pitchFamily="34" charset="0"/>
                <a:ea typeface="Cambria"/>
                <a:cs typeface="Arial" pitchFamily="34" charset="0"/>
                <a:sym typeface="Cambria"/>
              </a:rPr>
              <a:t>EXAMPLES</a:t>
            </a:r>
          </a:p>
          <a:p>
            <a:pPr lvl="0"/>
            <a:r>
              <a:rPr lang="en-US" sz="4800" b="1" dirty="0" smtClean="0">
                <a:solidFill>
                  <a:srgbClr val="00B050"/>
                </a:solidFill>
                <a:latin typeface="Arial" pitchFamily="34" charset="0"/>
                <a:ea typeface="Cambria"/>
                <a:cs typeface="Arial" pitchFamily="34" charset="0"/>
                <a:sym typeface="Cambria"/>
              </a:rPr>
              <a:t>1</a:t>
            </a:r>
            <a:r>
              <a:rPr lang="en-US" sz="4800" b="1" dirty="0">
                <a:solidFill>
                  <a:srgbClr val="00B050"/>
                </a:solidFill>
                <a:latin typeface="Arial" pitchFamily="34" charset="0"/>
                <a:ea typeface="Cambria"/>
                <a:cs typeface="Arial" pitchFamily="34" charset="0"/>
                <a:sym typeface="Cambria"/>
              </a:rPr>
              <a:t>. Cultural and Academic Activities</a:t>
            </a:r>
          </a:p>
          <a:p>
            <a:pPr lvl="0" algn="just"/>
            <a:r>
              <a:rPr lang="en-US" sz="4800" b="1" dirty="0" smtClean="0">
                <a:solidFill>
                  <a:srgbClr val="00B050"/>
                </a:solidFill>
                <a:latin typeface="Arial" pitchFamily="34" charset="0"/>
                <a:ea typeface="Cambria"/>
                <a:cs typeface="Arial" pitchFamily="34" charset="0"/>
                <a:sym typeface="Cambria"/>
              </a:rPr>
              <a:t>(</a:t>
            </a:r>
            <a:r>
              <a:rPr lang="en-US" sz="4800" b="1" dirty="0">
                <a:solidFill>
                  <a:srgbClr val="00B050"/>
                </a:solidFill>
                <a:latin typeface="Arial" pitchFamily="34" charset="0"/>
                <a:ea typeface="Cambria"/>
                <a:cs typeface="Arial" pitchFamily="34" charset="0"/>
                <a:sym typeface="Cambria"/>
              </a:rPr>
              <a:t>A) You are </a:t>
            </a:r>
            <a:r>
              <a:rPr lang="en-US" sz="4800" b="1" dirty="0" err="1">
                <a:solidFill>
                  <a:srgbClr val="00B050"/>
                </a:solidFill>
                <a:latin typeface="Arial" pitchFamily="34" charset="0"/>
                <a:ea typeface="Cambria"/>
                <a:cs typeface="Arial" pitchFamily="34" charset="0"/>
                <a:sym typeface="Cambria"/>
              </a:rPr>
              <a:t>Rachit</a:t>
            </a:r>
            <a:r>
              <a:rPr lang="en-US" sz="4800" b="1" dirty="0">
                <a:solidFill>
                  <a:srgbClr val="00B050"/>
                </a:solidFill>
                <a:latin typeface="Arial" pitchFamily="34" charset="0"/>
                <a:ea typeface="Cambria"/>
                <a:cs typeface="Arial" pitchFamily="34" charset="0"/>
                <a:sym typeface="Cambria"/>
              </a:rPr>
              <a:t>/ </a:t>
            </a:r>
            <a:r>
              <a:rPr lang="en-US" sz="4800" b="1" dirty="0" err="1">
                <a:solidFill>
                  <a:srgbClr val="00B050"/>
                </a:solidFill>
                <a:latin typeface="Arial" pitchFamily="34" charset="0"/>
                <a:ea typeface="Cambria"/>
                <a:cs typeface="Arial" pitchFamily="34" charset="0"/>
                <a:sym typeface="Cambria"/>
              </a:rPr>
              <a:t>Rachna</a:t>
            </a:r>
            <a:r>
              <a:rPr lang="en-US" sz="4800" b="1" dirty="0">
                <a:solidFill>
                  <a:srgbClr val="00B050"/>
                </a:solidFill>
                <a:latin typeface="Arial" pitchFamily="34" charset="0"/>
                <a:ea typeface="Cambria"/>
                <a:cs typeface="Arial" pitchFamily="34" charset="0"/>
                <a:sym typeface="Cambria"/>
              </a:rPr>
              <a:t>. As the Secretary of the </a:t>
            </a:r>
            <a:r>
              <a:rPr lang="en-US" sz="4800" b="1" dirty="0" smtClean="0">
                <a:solidFill>
                  <a:srgbClr val="00B050"/>
                </a:solidFill>
                <a:latin typeface="Arial" pitchFamily="34" charset="0"/>
                <a:ea typeface="Cambria"/>
                <a:cs typeface="Arial" pitchFamily="34" charset="0"/>
                <a:sym typeface="Cambria"/>
              </a:rPr>
              <a:t>Social Service </a:t>
            </a:r>
            <a:r>
              <a:rPr lang="en-US" sz="4800" b="1" dirty="0">
                <a:solidFill>
                  <a:srgbClr val="00B050"/>
                </a:solidFill>
                <a:latin typeface="Arial" pitchFamily="34" charset="0"/>
                <a:ea typeface="Cambria"/>
                <a:cs typeface="Arial" pitchFamily="34" charset="0"/>
                <a:sym typeface="Cambria"/>
              </a:rPr>
              <a:t>League of your school, you have </a:t>
            </a:r>
            <a:r>
              <a:rPr lang="en-US" sz="4800" b="1" dirty="0" smtClean="0">
                <a:solidFill>
                  <a:srgbClr val="00B050"/>
                </a:solidFill>
                <a:latin typeface="Arial" pitchFamily="34" charset="0"/>
                <a:ea typeface="Cambria"/>
                <a:cs typeface="Arial" pitchFamily="34" charset="0"/>
                <a:sym typeface="Cambria"/>
              </a:rPr>
              <a:t>organized a </a:t>
            </a:r>
            <a:r>
              <a:rPr lang="en-US" sz="4800" b="1" dirty="0">
                <a:solidFill>
                  <a:srgbClr val="00B050"/>
                </a:solidFill>
                <a:latin typeface="Arial" pitchFamily="34" charset="0"/>
                <a:ea typeface="Cambria"/>
                <a:cs typeface="Arial" pitchFamily="34" charset="0"/>
                <a:sym typeface="Cambria"/>
              </a:rPr>
              <a:t>cultural benefit show in aid of mentally </a:t>
            </a:r>
            <a:r>
              <a:rPr lang="en-US" sz="4800" b="1" dirty="0" smtClean="0">
                <a:solidFill>
                  <a:srgbClr val="00B050"/>
                </a:solidFill>
                <a:latin typeface="Arial" pitchFamily="34" charset="0"/>
                <a:ea typeface="Cambria"/>
                <a:cs typeface="Arial" pitchFamily="34" charset="0"/>
                <a:sym typeface="Cambria"/>
              </a:rPr>
              <a:t>handicapped children </a:t>
            </a:r>
            <a:r>
              <a:rPr lang="en-US" sz="4800" b="1" dirty="0">
                <a:solidFill>
                  <a:srgbClr val="00B050"/>
                </a:solidFill>
                <a:latin typeface="Arial" pitchFamily="34" charset="0"/>
                <a:ea typeface="Cambria"/>
                <a:cs typeface="Arial" pitchFamily="34" charset="0"/>
                <a:sym typeface="Cambria"/>
              </a:rPr>
              <a:t>of your city. Write a notice in not more </a:t>
            </a:r>
            <a:r>
              <a:rPr lang="en-US" sz="4800" b="1" dirty="0" smtClean="0">
                <a:solidFill>
                  <a:srgbClr val="00B050"/>
                </a:solidFill>
                <a:latin typeface="Arial" pitchFamily="34" charset="0"/>
                <a:ea typeface="Cambria"/>
                <a:cs typeface="Arial" pitchFamily="34" charset="0"/>
                <a:sym typeface="Cambria"/>
              </a:rPr>
              <a:t>than 50 </a:t>
            </a:r>
            <a:r>
              <a:rPr lang="en-US" sz="4800" b="1" dirty="0">
                <a:solidFill>
                  <a:srgbClr val="00B050"/>
                </a:solidFill>
                <a:latin typeface="Arial" pitchFamily="34" charset="0"/>
                <a:ea typeface="Cambria"/>
                <a:cs typeface="Arial" pitchFamily="34" charset="0"/>
                <a:sym typeface="Cambria"/>
              </a:rPr>
              <a:t>words for your school notice board, giving </a:t>
            </a:r>
            <a:r>
              <a:rPr lang="en-US" sz="4800" b="1" dirty="0" smtClean="0">
                <a:solidFill>
                  <a:srgbClr val="00B050"/>
                </a:solidFill>
                <a:latin typeface="Arial" pitchFamily="34" charset="0"/>
                <a:ea typeface="Cambria"/>
                <a:cs typeface="Arial" pitchFamily="34" charset="0"/>
                <a:sym typeface="Cambria"/>
              </a:rPr>
              <a:t>necessary information </a:t>
            </a:r>
            <a:r>
              <a:rPr lang="en-US" sz="4800" b="1" dirty="0">
                <a:solidFill>
                  <a:srgbClr val="00B050"/>
                </a:solidFill>
                <a:latin typeface="Arial" pitchFamily="34" charset="0"/>
                <a:ea typeface="Cambria"/>
                <a:cs typeface="Arial" pitchFamily="34" charset="0"/>
                <a:sym typeface="Cambria"/>
              </a:rPr>
              <a:t>about the programme.</a:t>
            </a:r>
            <a:endParaRPr sz="4800" b="1" i="0" u="none" strike="noStrike" cap="none" dirty="0">
              <a:solidFill>
                <a:srgbClr val="00B050"/>
              </a:solidFill>
              <a:latin typeface="Arial" pitchFamily="34" charset="0"/>
              <a:ea typeface="Cambria"/>
              <a:cs typeface="Arial" pitchFamily="34" charset="0"/>
              <a:sym typeface="Cambria"/>
            </a:endParaRPr>
          </a:p>
          <a:p>
            <a:pPr marL="0" marR="0" lvl="0" indent="0" algn="ctr" rtl="0">
              <a:spcBef>
                <a:spcPts val="0"/>
              </a:spcBef>
              <a:spcAft>
                <a:spcPts val="0"/>
              </a:spcAft>
              <a:buNone/>
            </a:pPr>
            <a:endParaRPr sz="4800" b="1" i="0" u="none" strike="noStrike" cap="none" dirty="0">
              <a:solidFill>
                <a:schemeClr val="dk1"/>
              </a:solidFill>
              <a:latin typeface="Arial" pitchFamily="34" charset="0"/>
              <a:ea typeface="Cambria"/>
              <a:cs typeface="Arial" pitchFamily="34" charset="0"/>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1493520" y="3086101"/>
            <a:ext cx="15422880" cy="8125261"/>
          </a:xfrm>
          <a:prstGeom prst="rect">
            <a:avLst/>
          </a:prstGeom>
          <a:noFill/>
          <a:ln>
            <a:noFill/>
          </a:ln>
        </p:spPr>
        <p:txBody>
          <a:bodyPr spcFirstLastPara="1" wrap="square" lIns="91425" tIns="45700" rIns="91425" bIns="45700" anchor="t" anchorCtr="0">
            <a:spAutoFit/>
          </a:bodyPr>
          <a:lstStyle/>
          <a:p>
            <a:pPr lvl="0" algn="ct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r>
              <a:rPr lang="en-US" sz="3200" b="1" dirty="0">
                <a:solidFill>
                  <a:srgbClr val="002060"/>
                </a:solidFill>
                <a:latin typeface="Arial" pitchFamily="34" charset="0"/>
                <a:ea typeface="Cambria"/>
                <a:cs typeface="Arial" pitchFamily="34" charset="0"/>
                <a:sym typeface="Cambria"/>
              </a:rPr>
              <a:t>Social Service League</a:t>
            </a:r>
          </a:p>
          <a:p>
            <a:pPr lvl="0" algn="ctr"/>
            <a:r>
              <a:rPr lang="en-US" sz="3200" b="1" dirty="0" smtClean="0">
                <a:solidFill>
                  <a:srgbClr val="002060"/>
                </a:solidFill>
                <a:latin typeface="Arial" pitchFamily="34" charset="0"/>
                <a:ea typeface="Cambria"/>
                <a:cs typeface="Arial" pitchFamily="34" charset="0"/>
                <a:sym typeface="Cambria"/>
              </a:rPr>
              <a:t>Tagore </a:t>
            </a:r>
            <a:r>
              <a:rPr lang="en-US" sz="3200" b="1" dirty="0">
                <a:solidFill>
                  <a:srgbClr val="002060"/>
                </a:solidFill>
                <a:latin typeface="Arial" pitchFamily="34" charset="0"/>
                <a:ea typeface="Cambria"/>
                <a:cs typeface="Arial" pitchFamily="34" charset="0"/>
                <a:sym typeface="Cambria"/>
              </a:rPr>
              <a:t>Model School, </a:t>
            </a:r>
            <a:r>
              <a:rPr lang="en-US" sz="3200" b="1" dirty="0" err="1">
                <a:solidFill>
                  <a:srgbClr val="002060"/>
                </a:solidFill>
                <a:latin typeface="Arial" pitchFamily="34" charset="0"/>
                <a:ea typeface="Cambria"/>
                <a:cs typeface="Arial" pitchFamily="34" charset="0"/>
                <a:sym typeface="Cambria"/>
              </a:rPr>
              <a:t>Dibrugarh</a:t>
            </a:r>
            <a:endParaRPr lang="en-US" sz="3200" b="1" dirty="0">
              <a:solidFill>
                <a:srgbClr val="002060"/>
              </a:solidFill>
              <a:latin typeface="Arial" pitchFamily="34" charset="0"/>
              <a:ea typeface="Cambria"/>
              <a:cs typeface="Arial" pitchFamily="34" charset="0"/>
              <a:sym typeface="Cambria"/>
            </a:endParaRPr>
          </a:p>
          <a:p>
            <a:pPr lvl="0" algn="ctr"/>
            <a:r>
              <a:rPr lang="en-US" sz="3200" b="1" dirty="0" smtClean="0">
                <a:solidFill>
                  <a:srgbClr val="002060"/>
                </a:solidFill>
                <a:latin typeface="Arial" pitchFamily="34" charset="0"/>
                <a:ea typeface="Cambria"/>
                <a:cs typeface="Arial" pitchFamily="34" charset="0"/>
                <a:sym typeface="Cambria"/>
              </a:rPr>
              <a:t>NOTICE</a:t>
            </a:r>
            <a:endParaRPr lang="en-US" sz="3200" b="1" dirty="0">
              <a:solidFill>
                <a:srgbClr val="002060"/>
              </a:solidFill>
              <a:latin typeface="Arial" pitchFamily="34" charset="0"/>
              <a:ea typeface="Cambria"/>
              <a:cs typeface="Arial" pitchFamily="34" charset="0"/>
              <a:sym typeface="Cambria"/>
            </a:endParaRPr>
          </a:p>
          <a:p>
            <a:pPr lvl="0" algn="just"/>
            <a:r>
              <a:rPr lang="en-US" sz="3200" b="1" dirty="0" smtClean="0">
                <a:solidFill>
                  <a:srgbClr val="002060"/>
                </a:solidFill>
                <a:latin typeface="Arial" pitchFamily="34" charset="0"/>
                <a:ea typeface="Cambria"/>
                <a:cs typeface="Arial" pitchFamily="34" charset="0"/>
                <a:sym typeface="Cambria"/>
              </a:rPr>
              <a:t>31st </a:t>
            </a:r>
            <a:r>
              <a:rPr lang="en-US" sz="3200" b="1" dirty="0">
                <a:solidFill>
                  <a:srgbClr val="002060"/>
                </a:solidFill>
                <a:latin typeface="Arial" pitchFamily="34" charset="0"/>
                <a:ea typeface="Cambria"/>
                <a:cs typeface="Arial" pitchFamily="34" charset="0"/>
                <a:sym typeface="Cambria"/>
              </a:rPr>
              <a:t>August </a:t>
            </a:r>
            <a:r>
              <a:rPr lang="en-US" sz="3200" b="1" dirty="0" smtClean="0">
                <a:solidFill>
                  <a:srgbClr val="002060"/>
                </a:solidFill>
                <a:latin typeface="Arial" pitchFamily="34" charset="0"/>
                <a:ea typeface="Cambria"/>
                <a:cs typeface="Arial" pitchFamily="34" charset="0"/>
                <a:sym typeface="Cambria"/>
              </a:rPr>
              <a:t>2023</a:t>
            </a:r>
            <a:endParaRPr lang="en-US" sz="3200" b="1" dirty="0">
              <a:solidFill>
                <a:srgbClr val="002060"/>
              </a:solidFill>
              <a:latin typeface="Arial" pitchFamily="34" charset="0"/>
              <a:ea typeface="Cambria"/>
              <a:cs typeface="Arial" pitchFamily="34" charset="0"/>
              <a:sym typeface="Cambria"/>
            </a:endParaRPr>
          </a:p>
          <a:p>
            <a:pPr lvl="0" algn="ctr"/>
            <a:r>
              <a:rPr lang="en-US" sz="3200" b="1" dirty="0" smtClean="0">
                <a:solidFill>
                  <a:srgbClr val="002060"/>
                </a:solidFill>
                <a:latin typeface="Arial" pitchFamily="34" charset="0"/>
                <a:ea typeface="Cambria"/>
                <a:cs typeface="Arial" pitchFamily="34" charset="0"/>
                <a:sym typeface="Cambria"/>
              </a:rPr>
              <a:t>A </a:t>
            </a:r>
            <a:r>
              <a:rPr lang="en-US" sz="3200" b="1" dirty="0">
                <a:solidFill>
                  <a:srgbClr val="002060"/>
                </a:solidFill>
                <a:latin typeface="Arial" pitchFamily="34" charset="0"/>
                <a:ea typeface="Cambria"/>
                <a:cs typeface="Arial" pitchFamily="34" charset="0"/>
                <a:sym typeface="Cambria"/>
              </a:rPr>
              <a:t>CULTURAL SHOW</a:t>
            </a:r>
          </a:p>
          <a:p>
            <a:pPr lvl="0" algn="just"/>
            <a:r>
              <a:rPr lang="en-US" sz="3200" b="1" dirty="0" smtClean="0">
                <a:solidFill>
                  <a:srgbClr val="002060"/>
                </a:solidFill>
                <a:latin typeface="Arial" pitchFamily="34" charset="0"/>
                <a:ea typeface="Cambria"/>
                <a:cs typeface="Arial" pitchFamily="34" charset="0"/>
                <a:sym typeface="Cambria"/>
              </a:rPr>
              <a:t>A </a:t>
            </a:r>
            <a:r>
              <a:rPr lang="en-US" sz="3200" b="1" dirty="0">
                <a:solidFill>
                  <a:srgbClr val="002060"/>
                </a:solidFill>
                <a:latin typeface="Arial" pitchFamily="34" charset="0"/>
                <a:ea typeface="Cambria"/>
                <a:cs typeface="Arial" pitchFamily="34" charset="0"/>
                <a:sym typeface="Cambria"/>
              </a:rPr>
              <a:t>cultural benefit show for the aid of </a:t>
            </a:r>
            <a:r>
              <a:rPr lang="en-US" sz="3200" b="1" dirty="0" smtClean="0">
                <a:solidFill>
                  <a:srgbClr val="002060"/>
                </a:solidFill>
                <a:latin typeface="Arial" pitchFamily="34" charset="0"/>
                <a:ea typeface="Cambria"/>
                <a:cs typeface="Arial" pitchFamily="34" charset="0"/>
                <a:sym typeface="Cambria"/>
              </a:rPr>
              <a:t>mentally handicapped </a:t>
            </a:r>
            <a:r>
              <a:rPr lang="en-US" sz="3200" b="1" dirty="0">
                <a:solidFill>
                  <a:srgbClr val="002060"/>
                </a:solidFill>
                <a:latin typeface="Arial" pitchFamily="34" charset="0"/>
                <a:ea typeface="Cambria"/>
                <a:cs typeface="Arial" pitchFamily="34" charset="0"/>
                <a:sym typeface="Cambria"/>
              </a:rPr>
              <a:t>children is being organized on 5th </a:t>
            </a:r>
            <a:r>
              <a:rPr lang="en-US" sz="3200" b="1" dirty="0" smtClean="0">
                <a:solidFill>
                  <a:srgbClr val="002060"/>
                </a:solidFill>
                <a:latin typeface="Arial" pitchFamily="34" charset="0"/>
                <a:ea typeface="Cambria"/>
                <a:cs typeface="Arial" pitchFamily="34" charset="0"/>
                <a:sym typeface="Cambria"/>
              </a:rPr>
              <a:t>September </a:t>
            </a:r>
            <a:r>
              <a:rPr lang="en-US" sz="3200" b="1" dirty="0" smtClean="0">
                <a:solidFill>
                  <a:srgbClr val="002060"/>
                </a:solidFill>
                <a:latin typeface="Arial" pitchFamily="34" charset="0"/>
                <a:ea typeface="Cambria"/>
                <a:cs typeface="Arial" pitchFamily="34" charset="0"/>
                <a:sym typeface="Cambria"/>
              </a:rPr>
              <a:t>2023, </a:t>
            </a:r>
            <a:r>
              <a:rPr lang="en-US" sz="3200" b="1" dirty="0">
                <a:solidFill>
                  <a:srgbClr val="002060"/>
                </a:solidFill>
                <a:latin typeface="Arial" pitchFamily="34" charset="0"/>
                <a:ea typeface="Cambria"/>
                <a:cs typeface="Arial" pitchFamily="34" charset="0"/>
                <a:sym typeface="Cambria"/>
              </a:rPr>
              <a:t>5 p.m. onwards in the School Auditorium. The </a:t>
            </a:r>
            <a:r>
              <a:rPr lang="en-US" sz="3200" b="1" dirty="0" smtClean="0">
                <a:solidFill>
                  <a:srgbClr val="002060"/>
                </a:solidFill>
                <a:latin typeface="Arial" pitchFamily="34" charset="0"/>
                <a:ea typeface="Cambria"/>
                <a:cs typeface="Arial" pitchFamily="34" charset="0"/>
                <a:sym typeface="Cambria"/>
              </a:rPr>
              <a:t>show will </a:t>
            </a:r>
            <a:r>
              <a:rPr lang="en-US" sz="3200" b="1" dirty="0">
                <a:solidFill>
                  <a:srgbClr val="002060"/>
                </a:solidFill>
                <a:latin typeface="Arial" pitchFamily="34" charset="0"/>
                <a:ea typeface="Cambria"/>
                <a:cs typeface="Arial" pitchFamily="34" charset="0"/>
                <a:sym typeface="Cambria"/>
              </a:rPr>
              <a:t>present a dance-drama by Rabindranath </a:t>
            </a:r>
            <a:r>
              <a:rPr lang="en-US" sz="3200" b="1" dirty="0" smtClean="0">
                <a:solidFill>
                  <a:srgbClr val="002060"/>
                </a:solidFill>
                <a:latin typeface="Arial" pitchFamily="34" charset="0"/>
                <a:ea typeface="Cambria"/>
                <a:cs typeface="Arial" pitchFamily="34" charset="0"/>
                <a:sym typeface="Cambria"/>
              </a:rPr>
              <a:t>Tagore, entitled </a:t>
            </a:r>
            <a:r>
              <a:rPr lang="en-US" sz="3200" b="1" dirty="0">
                <a:solidFill>
                  <a:srgbClr val="002060"/>
                </a:solidFill>
                <a:latin typeface="Arial" pitchFamily="34" charset="0"/>
                <a:ea typeface="Cambria"/>
                <a:cs typeface="Arial" pitchFamily="34" charset="0"/>
                <a:sym typeface="Cambria"/>
              </a:rPr>
              <a:t>‘</a:t>
            </a:r>
            <a:r>
              <a:rPr lang="en-US" sz="3200" b="1" dirty="0" err="1">
                <a:solidFill>
                  <a:srgbClr val="002060"/>
                </a:solidFill>
                <a:latin typeface="Arial" pitchFamily="34" charset="0"/>
                <a:ea typeface="Cambria"/>
                <a:cs typeface="Arial" pitchFamily="34" charset="0"/>
                <a:sym typeface="Cambria"/>
              </a:rPr>
              <a:t>Chandalika</a:t>
            </a:r>
            <a:r>
              <a:rPr lang="en-US" sz="3200" b="1" dirty="0">
                <a:solidFill>
                  <a:srgbClr val="002060"/>
                </a:solidFill>
                <a:latin typeface="Arial" pitchFamily="34" charset="0"/>
                <a:ea typeface="Cambria"/>
                <a:cs typeface="Arial" pitchFamily="34" charset="0"/>
                <a:sym typeface="Cambria"/>
              </a:rPr>
              <a:t>’. All are cordially invited to make </a:t>
            </a:r>
            <a:r>
              <a:rPr lang="en-US" sz="3200" b="1" dirty="0" smtClean="0">
                <a:solidFill>
                  <a:srgbClr val="002060"/>
                </a:solidFill>
                <a:latin typeface="Arial" pitchFamily="34" charset="0"/>
                <a:ea typeface="Cambria"/>
                <a:cs typeface="Arial" pitchFamily="34" charset="0"/>
                <a:sym typeface="Cambria"/>
              </a:rPr>
              <a:t>the show a grand success</a:t>
            </a:r>
            <a:r>
              <a:rPr lang="en-US" sz="3200" b="1" dirty="0">
                <a:solidFill>
                  <a:srgbClr val="002060"/>
                </a:solidFill>
                <a:latin typeface="Arial" pitchFamily="34" charset="0"/>
                <a:ea typeface="Cambria"/>
                <a:cs typeface="Arial" pitchFamily="34" charset="0"/>
                <a:sym typeface="Cambria"/>
              </a:rPr>
              <a:t>.</a:t>
            </a:r>
          </a:p>
          <a:p>
            <a:pPr lvl="0" algn="just"/>
            <a:r>
              <a:rPr lang="en-US" sz="3200" b="1" dirty="0" err="1">
                <a:solidFill>
                  <a:srgbClr val="002060"/>
                </a:solidFill>
                <a:latin typeface="Arial" pitchFamily="34" charset="0"/>
                <a:ea typeface="Cambria"/>
                <a:cs typeface="Arial" pitchFamily="34" charset="0"/>
                <a:sym typeface="Cambria"/>
              </a:rPr>
              <a:t>Rachit</a:t>
            </a:r>
            <a:endParaRPr lang="en-US" sz="3200" b="1" dirty="0">
              <a:solidFill>
                <a:srgbClr val="002060"/>
              </a:solidFill>
              <a:latin typeface="Arial" pitchFamily="34" charset="0"/>
              <a:ea typeface="Cambria"/>
              <a:cs typeface="Arial" pitchFamily="34" charset="0"/>
              <a:sym typeface="Cambria"/>
            </a:endParaRPr>
          </a:p>
          <a:p>
            <a:pPr lvl="0" algn="just"/>
            <a:r>
              <a:rPr lang="en-US" sz="3200" b="1" dirty="0">
                <a:solidFill>
                  <a:srgbClr val="002060"/>
                </a:solidFill>
                <a:latin typeface="Arial" pitchFamily="34" charset="0"/>
                <a:ea typeface="Cambria"/>
                <a:cs typeface="Arial" pitchFamily="34" charset="0"/>
                <a:sym typeface="Cambria"/>
              </a:rPr>
              <a:t>Secretary</a:t>
            </a:r>
            <a:endParaRPr sz="3200" b="1" i="0" u="none" strike="noStrike" cap="none" dirty="0">
              <a:solidFill>
                <a:srgbClr val="002060"/>
              </a:solidFill>
              <a:latin typeface="Arial" pitchFamily="34" charset="0"/>
              <a:ea typeface="Cambria"/>
              <a:cs typeface="Arial" pitchFamily="34" charset="0"/>
              <a:sym typeface="Cambria"/>
            </a:endParaRPr>
          </a:p>
          <a:p>
            <a:pPr marL="0" marR="0" lvl="0" indent="0"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rtl="0">
              <a:spcBef>
                <a:spcPts val="0"/>
              </a:spcBef>
              <a:spcAft>
                <a:spcPts val="0"/>
              </a:spcAft>
              <a:buNone/>
            </a:pPr>
            <a:endParaRPr sz="4200" b="1" i="0" u="none" strike="noStrike" cap="none" dirty="0">
              <a:solidFill>
                <a:schemeClr val="dk1"/>
              </a:solidFill>
              <a:latin typeface="Cambria"/>
              <a:ea typeface="Cambria"/>
              <a:cs typeface="Cambria"/>
              <a:sym typeface="Cambria"/>
            </a:endParaRPr>
          </a:p>
          <a:p>
            <a:pPr marL="0" marR="0" lvl="0" indent="0"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8" name="Google Shape;159;p8"/>
          <p:cNvSpPr/>
          <p:nvPr/>
        </p:nvSpPr>
        <p:spPr>
          <a:xfrm>
            <a:off x="60959" y="9251434"/>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71;p9"/>
          <p:cNvSpPr txBox="1">
            <a:spLocks noGrp="1"/>
          </p:cNvSpPr>
          <p:nvPr>
            <p:ph type="dt" idx="10"/>
          </p:nvPr>
        </p:nvSpPr>
        <p:spPr>
          <a:xfrm>
            <a:off x="3398520" y="9769217"/>
            <a:ext cx="2133600" cy="25870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219</TotalTime>
  <Words>1382</Words>
  <Application>Microsoft Office PowerPoint</Application>
  <PresentationFormat>Custom</PresentationFormat>
  <Paragraphs>251</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sns</cp:lastModifiedBy>
  <cp:revision>26</cp:revision>
  <dcterms:created xsi:type="dcterms:W3CDTF">2006-08-16T00:00:00Z</dcterms:created>
  <dcterms:modified xsi:type="dcterms:W3CDTF">2023-06-12T08:12:55Z</dcterms:modified>
</cp:coreProperties>
</file>